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7.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9.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91" r:id="rId5"/>
    <p:sldMasterId id="2147483708" r:id="rId6"/>
    <p:sldMasterId id="2147483737" r:id="rId7"/>
    <p:sldMasterId id="2147483754" r:id="rId8"/>
    <p:sldMasterId id="2147483771" r:id="rId9"/>
    <p:sldMasterId id="2147483781" r:id="rId10"/>
    <p:sldMasterId id="2147483798" r:id="rId11"/>
    <p:sldMasterId id="2147483900" r:id="rId12"/>
    <p:sldMasterId id="2147483918" r:id="rId13"/>
  </p:sldMasterIdLst>
  <p:sldIdLst>
    <p:sldId id="290" r:id="rId14"/>
    <p:sldId id="256" r:id="rId15"/>
    <p:sldId id="259" r:id="rId16"/>
    <p:sldId id="294" r:id="rId17"/>
    <p:sldId id="261" r:id="rId18"/>
    <p:sldId id="295" r:id="rId19"/>
    <p:sldId id="296" r:id="rId20"/>
    <p:sldId id="265" r:id="rId21"/>
    <p:sldId id="287" r:id="rId22"/>
    <p:sldId id="293" r:id="rId23"/>
    <p:sldId id="292" r:id="rId24"/>
    <p:sldId id="272" r:id="rId25"/>
    <p:sldId id="258" r:id="rId26"/>
    <p:sldId id="273" r:id="rId27"/>
    <p:sldId id="282" r:id="rId28"/>
    <p:sldId id="283" r:id="rId29"/>
    <p:sldId id="291" r:id="rId30"/>
    <p:sldId id="280" r:id="rId31"/>
    <p:sldId id="279" r:id="rId32"/>
    <p:sldId id="278" r:id="rId33"/>
    <p:sldId id="277" r:id="rId34"/>
    <p:sldId id="276" r:id="rId35"/>
    <p:sldId id="274" r:id="rId36"/>
    <p:sldId id="275" r:id="rId37"/>
    <p:sldId id="281" r:id="rId38"/>
    <p:sldId id="286" r:id="rId39"/>
    <p:sldId id="284" r:id="rId40"/>
    <p:sldId id="285" r:id="rId41"/>
    <p:sldId id="288" r:id="rId42"/>
    <p:sldId id="289" r:id="rId43"/>
    <p:sldId id="29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19"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424859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441794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200815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4620097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94665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2100686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4239517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5242707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9104398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96319591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8734658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4974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321014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434673-B355-4392-865A-CB680FC5552A}"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85701881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434673-B355-4392-865A-CB680FC5552A}"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1780989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34673-B355-4392-865A-CB680FC5552A}"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3347771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7273315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3624608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7425823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7742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2325205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066850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82841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8160406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07996027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6516969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DA545C2-B39B-4A0A-90FA-E7227EB64762}" type="datetimeFigureOut">
              <a:rPr lang="en-IN" smtClean="0"/>
              <a:t>10-03-2021</a:t>
            </a:fld>
            <a:endParaRPr lang="en-IN"/>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5DA2693-7068-41B0-8B69-3ED46AE2862E}" type="slidenum">
              <a:rPr lang="en-IN" smtClean="0"/>
              <a:t>‹#›</a:t>
            </a:fld>
            <a:endParaRPr lang="en-IN"/>
          </a:p>
        </p:txBody>
      </p:sp>
    </p:spTree>
    <p:extLst>
      <p:ext uri="{BB962C8B-B14F-4D97-AF65-F5344CB8AC3E}">
        <p14:creationId xmlns:p14="http://schemas.microsoft.com/office/powerpoint/2010/main" val="18767262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60877873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545C2-B39B-4A0A-90FA-E7227EB6476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5DA2693-7068-41B0-8B69-3ED46AE2862E}" type="slidenum">
              <a:rPr lang="en-IN" smtClean="0"/>
              <a:t>‹#›</a:t>
            </a:fld>
            <a:endParaRPr lang="en-IN"/>
          </a:p>
        </p:txBody>
      </p:sp>
    </p:spTree>
    <p:extLst>
      <p:ext uri="{BB962C8B-B14F-4D97-AF65-F5344CB8AC3E}">
        <p14:creationId xmlns:p14="http://schemas.microsoft.com/office/powerpoint/2010/main" val="178551000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8021641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5F1E5E6-C055-4F42-8263-0ACAFB3CC62C}"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42837859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A545C2-B39B-4A0A-90FA-E7227EB64762}"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5DA2693-7068-41B0-8B69-3ED46AE2862E}" type="slidenum">
              <a:rPr lang="en-IN" smtClean="0"/>
              <a:t>‹#›</a:t>
            </a:fld>
            <a:endParaRPr lang="en-IN"/>
          </a:p>
        </p:txBody>
      </p:sp>
    </p:spTree>
    <p:extLst>
      <p:ext uri="{BB962C8B-B14F-4D97-AF65-F5344CB8AC3E}">
        <p14:creationId xmlns:p14="http://schemas.microsoft.com/office/powerpoint/2010/main" val="786749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545C2-B39B-4A0A-90FA-E7227EB64762}"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5DA2693-7068-41B0-8B69-3ED46AE2862E}" type="slidenum">
              <a:rPr lang="en-IN" smtClean="0"/>
              <a:t>‹#›</a:t>
            </a:fld>
            <a:endParaRPr lang="en-IN"/>
          </a:p>
        </p:txBody>
      </p:sp>
    </p:spTree>
    <p:extLst>
      <p:ext uri="{BB962C8B-B14F-4D97-AF65-F5344CB8AC3E}">
        <p14:creationId xmlns:p14="http://schemas.microsoft.com/office/powerpoint/2010/main" val="16192322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2458576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4299573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A545C2-B39B-4A0A-90FA-E7227EB64762}"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5DA2693-7068-41B0-8B69-3ED46AE2862E}" type="slidenum">
              <a:rPr lang="en-IN" smtClean="0"/>
              <a:t>‹#›</a:t>
            </a:fld>
            <a:endParaRPr lang="en-IN"/>
          </a:p>
        </p:txBody>
      </p:sp>
    </p:spTree>
    <p:extLst>
      <p:ext uri="{BB962C8B-B14F-4D97-AF65-F5344CB8AC3E}">
        <p14:creationId xmlns:p14="http://schemas.microsoft.com/office/powerpoint/2010/main" val="38925126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3591810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4330047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5250378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0946405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5F1E5E6-C055-4F42-8263-0ACAFB3CC62C}"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5930528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5F1E5E6-C055-4F42-8263-0ACAFB3CC62C}" type="datetimeFigureOut">
              <a:rPr lang="en-IN" smtClean="0"/>
              <a:t>10-03-2021</a:t>
            </a:fld>
            <a:endParaRPr lang="en-IN"/>
          </a:p>
        </p:txBody>
      </p:sp>
      <p:sp>
        <p:nvSpPr>
          <p:cNvPr id="8" name="Footer Placeholder 7"/>
          <p:cNvSpPr>
            <a:spLocks noGrp="1"/>
          </p:cNvSpPr>
          <p:nvPr>
            <p:ph type="ftr" sz="quarter" idx="11"/>
          </p:nvPr>
        </p:nvSpPr>
        <p:spPr>
          <a:xfrm>
            <a:off x="561111" y="6391838"/>
            <a:ext cx="3644282" cy="304801"/>
          </a:xfrm>
        </p:spPr>
        <p:txBody>
          <a:bodyPr/>
          <a:lstStyle/>
          <a:p>
            <a:endParaRPr lang="en-IN"/>
          </a:p>
        </p:txBody>
      </p:sp>
      <p:sp>
        <p:nvSpPr>
          <p:cNvPr id="9" name="Slide Number Placeholder 8"/>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2822978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59126852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4095736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953061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26098516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1383942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87818044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76433357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434673-B355-4392-865A-CB680FC5552A}"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789243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434673-B355-4392-865A-CB680FC5552A}"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1561556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34673-B355-4392-865A-CB680FC5552A}"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63970668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0882073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405685229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66689821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88318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61926926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68781302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528734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18776898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91509748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947114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944806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1736133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792989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405467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425428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B2AD12-D44F-48B7-8D17-550F99B285C2}"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17791259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B2AD12-D44F-48B7-8D17-550F99B285C2}"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1473182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B2AD12-D44F-48B7-8D17-550F99B285C2}"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3580990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2AD12-D44F-48B7-8D17-550F99B285C2}"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4201469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B2AD12-D44F-48B7-8D17-550F99B285C2}"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724248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300B1A9-9579-4C1F-8D65-D8B8EA3B2385}" type="slidenum">
              <a:rPr lang="en-IN" smtClean="0"/>
              <a:t>‹#›</a:t>
            </a:fld>
            <a:endParaRPr lang="en-IN"/>
          </a:p>
        </p:txBody>
      </p:sp>
      <p:sp>
        <p:nvSpPr>
          <p:cNvPr id="5" name="Date Placeholder 4"/>
          <p:cNvSpPr>
            <a:spLocks noGrp="1"/>
          </p:cNvSpPr>
          <p:nvPr>
            <p:ph type="dt" sz="half" idx="10"/>
          </p:nvPr>
        </p:nvSpPr>
        <p:spPr/>
        <p:txBody>
          <a:bodyPr/>
          <a:lstStyle/>
          <a:p>
            <a:fld id="{9BB2AD12-D44F-48B7-8D17-550F99B285C2}" type="datetimeFigureOut">
              <a:rPr lang="en-IN" smtClean="0"/>
              <a:t>10-03-2021</a:t>
            </a:fld>
            <a:endParaRPr lang="en-IN"/>
          </a:p>
        </p:txBody>
      </p:sp>
    </p:spTree>
    <p:extLst>
      <p:ext uri="{BB962C8B-B14F-4D97-AF65-F5344CB8AC3E}">
        <p14:creationId xmlns:p14="http://schemas.microsoft.com/office/powerpoint/2010/main" val="3387540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2105287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859984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173489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46381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F1E5E6-C055-4F42-8263-0ACAFB3CC62C}"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2385786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21534717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24400523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B2AD12-D44F-48B7-8D17-550F99B285C2}"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00B1A9-9579-4C1F-8D65-D8B8EA3B2385}" type="slidenum">
              <a:rPr lang="en-IN" smtClean="0"/>
              <a:t>‹#›</a:t>
            </a:fld>
            <a:endParaRPr lang="en-IN"/>
          </a:p>
        </p:txBody>
      </p:sp>
    </p:spTree>
    <p:extLst>
      <p:ext uri="{BB962C8B-B14F-4D97-AF65-F5344CB8AC3E}">
        <p14:creationId xmlns:p14="http://schemas.microsoft.com/office/powerpoint/2010/main" val="1314716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C0817-A112-4847-8014-A94B7D2A4EA3}"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047551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089642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946665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118922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062950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8755258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56510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11592903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8D12A6-918A-48BD-8CB9-CA713993B0EA}" type="datetime1">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723404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3/10/2021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600881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602266257"/>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15625896"/>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51458856"/>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48858652"/>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720995399"/>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97831362"/>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283529990"/>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640023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5F1E5E6-C055-4F42-8263-0ACAFB3CC62C}"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0611338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0510520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7822784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E6B1C4-F326-4855-B837-E185DEF229B5}"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33203921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E6B1C4-F326-4855-B837-E185DEF229B5}"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17544183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E6B1C4-F326-4855-B837-E185DEF229B5}"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663838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6B1C4-F326-4855-B837-E185DEF229B5}"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7283567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E6B1C4-F326-4855-B837-E185DEF229B5}"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1858823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E6B1C4-F326-4855-B837-E185DEF229B5}"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460769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1772616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16536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5F1E5E6-C055-4F42-8263-0ACAFB3CC62C}"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5461780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5204839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495552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33634187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1850911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E6B1C4-F326-4855-B837-E185DEF229B5}"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204C9F-4688-4D9D-8B7E-42CA240C9361}" type="slidenum">
              <a:rPr lang="en-IN" smtClean="0"/>
              <a:t>‹#›</a:t>
            </a:fld>
            <a:endParaRPr lang="en-IN"/>
          </a:p>
        </p:txBody>
      </p:sp>
    </p:spTree>
    <p:extLst>
      <p:ext uri="{BB962C8B-B14F-4D97-AF65-F5344CB8AC3E}">
        <p14:creationId xmlns:p14="http://schemas.microsoft.com/office/powerpoint/2010/main" val="29949433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19594287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3167609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38733212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CC94E9-B55B-4A84-84EA-D170E4495AB8}"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25468681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CC94E9-B55B-4A84-84EA-D170E4495AB8}"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1494345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F1E5E6-C055-4F42-8263-0ACAFB3CC62C}"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5373688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CC94E9-B55B-4A84-84EA-D170E4495AB8}"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29692601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CC94E9-B55B-4A84-84EA-D170E4495AB8}"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32039411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BCC94E9-B55B-4A84-84EA-D170E4495AB8}"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40862743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CC94E9-B55B-4A84-84EA-D170E4495AB8}"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6976322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40252489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634638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32713761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85141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24839040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4201800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5536242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CC94E9-B55B-4A84-84EA-D170E4495AB8}"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2B22A-049C-4A9D-9D31-AC70D32F76F5}" type="slidenum">
              <a:rPr lang="en-IN" smtClean="0"/>
              <a:t>‹#›</a:t>
            </a:fld>
            <a:endParaRPr lang="en-IN"/>
          </a:p>
        </p:txBody>
      </p:sp>
    </p:spTree>
    <p:extLst>
      <p:ext uri="{BB962C8B-B14F-4D97-AF65-F5344CB8AC3E}">
        <p14:creationId xmlns:p14="http://schemas.microsoft.com/office/powerpoint/2010/main" val="35683660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3/10/2021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019418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566772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3/10/2021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387064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546514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413487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462231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9380381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3/10/2021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81680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3/10/2021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25362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F1E5E6-C055-4F42-8263-0ACAFB3CC62C}"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EF7CD3-F137-4C0B-BDC8-A9E2AD2F21A0}" type="slidenum">
              <a:rPr lang="en-IN" smtClean="0"/>
              <a:t>‹#›</a:t>
            </a:fld>
            <a:endParaRPr lang="en-IN"/>
          </a:p>
        </p:txBody>
      </p:sp>
    </p:spTree>
    <p:extLst>
      <p:ext uri="{BB962C8B-B14F-4D97-AF65-F5344CB8AC3E}">
        <p14:creationId xmlns:p14="http://schemas.microsoft.com/office/powerpoint/2010/main" val="32901811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9798740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6813789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45926557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5106953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434673-B355-4392-865A-CB680FC5552A}" type="datetimeFigureOut">
              <a:rPr lang="en-IN" smtClean="0"/>
              <a:t>10-03-2021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21288381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434673-B355-4392-865A-CB680FC5552A}" type="datetimeFigureOut">
              <a:rPr lang="en-IN" smtClean="0"/>
              <a:t>10-03-2021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40383426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34673-B355-4392-865A-CB680FC5552A}" type="datetimeFigureOut">
              <a:rPr lang="en-IN" smtClean="0"/>
              <a:t>10-03-2021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2900425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39533555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434673-B355-4392-865A-CB680FC5552A}" type="datetimeFigureOut">
              <a:rPr lang="en-IN" smtClean="0"/>
              <a:t>10-03-2021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7439238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34673-B355-4392-865A-CB680FC5552A}" type="datetimeFigureOut">
              <a:rPr lang="en-IN" smtClean="0"/>
              <a:t>10-03-2021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66772B-2FF2-4FBE-A2AA-D317064A0A16}" type="slidenum">
              <a:rPr lang="en-IN" smtClean="0"/>
              <a:t>‹#›</a:t>
            </a:fld>
            <a:endParaRPr lang="en-IN"/>
          </a:p>
        </p:txBody>
      </p:sp>
    </p:spTree>
    <p:extLst>
      <p:ext uri="{BB962C8B-B14F-4D97-AF65-F5344CB8AC3E}">
        <p14:creationId xmlns:p14="http://schemas.microsoft.com/office/powerpoint/2010/main" val="1897725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theme" Target="../theme/theme10.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5" Type="http://schemas.openxmlformats.org/officeDocument/2006/relationships/slideLayout" Target="../slideLayouts/slideLayout85.xml"/><Relationship Id="rId10" Type="http://schemas.openxmlformats.org/officeDocument/2006/relationships/theme" Target="../theme/theme6.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theme" Target="../theme/theme7.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theme" Target="../theme/theme8.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theme" Target="../theme/theme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19" Type="http://schemas.openxmlformats.org/officeDocument/2006/relationships/image" Target="../media/image2.jpeg"/><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F1E5E6-C055-4F42-8263-0ACAFB3CC62C}"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EF7CD3-F137-4C0B-BDC8-A9E2AD2F21A0}" type="slidenum">
              <a:rPr lang="en-IN" smtClean="0"/>
              <a:t>‹#›</a:t>
            </a:fld>
            <a:endParaRPr lang="en-IN"/>
          </a:p>
        </p:txBody>
      </p:sp>
    </p:spTree>
    <p:extLst>
      <p:ext uri="{BB962C8B-B14F-4D97-AF65-F5344CB8AC3E}">
        <p14:creationId xmlns:p14="http://schemas.microsoft.com/office/powerpoint/2010/main" val="87916118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434673-B355-4392-865A-CB680FC5552A}"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066772B-2FF2-4FBE-A2AA-D317064A0A16}" type="slidenum">
              <a:rPr lang="en-IN" smtClean="0"/>
              <a:t>‹#›</a:t>
            </a:fld>
            <a:endParaRPr lang="en-IN"/>
          </a:p>
        </p:txBody>
      </p:sp>
    </p:spTree>
    <p:extLst>
      <p:ext uri="{BB962C8B-B14F-4D97-AF65-F5344CB8AC3E}">
        <p14:creationId xmlns:p14="http://schemas.microsoft.com/office/powerpoint/2010/main" val="2989331049"/>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B2AD12-D44F-48B7-8D17-550F99B285C2}"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00B1A9-9579-4C1F-8D65-D8B8EA3B2385}" type="slidenum">
              <a:rPr lang="en-IN" smtClean="0"/>
              <a:t>‹#›</a:t>
            </a:fld>
            <a:endParaRPr lang="en-IN"/>
          </a:p>
        </p:txBody>
      </p:sp>
    </p:spTree>
    <p:extLst>
      <p:ext uri="{BB962C8B-B14F-4D97-AF65-F5344CB8AC3E}">
        <p14:creationId xmlns:p14="http://schemas.microsoft.com/office/powerpoint/2010/main" val="386729273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FA2B21-3FCD-4721-B95C-427943F61125}" type="datetime1">
              <a:rPr lang="en-US" smtClean="0"/>
              <a:t>3/10/2021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8099426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9E6B1C4-F326-4855-B837-E185DEF229B5}"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2204C9F-4688-4D9D-8B7E-42CA240C9361}" type="slidenum">
              <a:rPr lang="en-IN" smtClean="0"/>
              <a:t>‹#›</a:t>
            </a:fld>
            <a:endParaRPr lang="en-IN"/>
          </a:p>
        </p:txBody>
      </p:sp>
    </p:spTree>
    <p:extLst>
      <p:ext uri="{BB962C8B-B14F-4D97-AF65-F5344CB8AC3E}">
        <p14:creationId xmlns:p14="http://schemas.microsoft.com/office/powerpoint/2010/main" val="143541577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CC94E9-B55B-4A84-84EA-D170E4495AB8}"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EB2B22A-049C-4A9D-9D31-AC70D32F76F5}" type="slidenum">
              <a:rPr lang="en-IN" smtClean="0"/>
              <a:t>‹#›</a:t>
            </a:fld>
            <a:endParaRPr lang="en-IN"/>
          </a:p>
        </p:txBody>
      </p:sp>
    </p:spTree>
    <p:extLst>
      <p:ext uri="{BB962C8B-B14F-4D97-AF65-F5344CB8AC3E}">
        <p14:creationId xmlns:p14="http://schemas.microsoft.com/office/powerpoint/2010/main" val="252705458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3/10/2021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82833284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434673-B355-4392-865A-CB680FC5552A}"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066772B-2FF2-4FBE-A2AA-D317064A0A16}" type="slidenum">
              <a:rPr lang="en-IN" smtClean="0"/>
              <a:t>‹#›</a:t>
            </a:fld>
            <a:endParaRPr lang="en-IN"/>
          </a:p>
        </p:txBody>
      </p:sp>
    </p:spTree>
    <p:extLst>
      <p:ext uri="{BB962C8B-B14F-4D97-AF65-F5344CB8AC3E}">
        <p14:creationId xmlns:p14="http://schemas.microsoft.com/office/powerpoint/2010/main" val="320988168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434673-B355-4392-865A-CB680FC5552A}" type="datetimeFigureOut">
              <a:rPr lang="en-IN" smtClean="0"/>
              <a:t>10-03-2021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066772B-2FF2-4FBE-A2AA-D317064A0A16}" type="slidenum">
              <a:rPr lang="en-IN" smtClean="0"/>
              <a:t>‹#›</a:t>
            </a:fld>
            <a:endParaRPr lang="en-IN"/>
          </a:p>
        </p:txBody>
      </p:sp>
    </p:spTree>
    <p:extLst>
      <p:ext uri="{BB962C8B-B14F-4D97-AF65-F5344CB8AC3E}">
        <p14:creationId xmlns:p14="http://schemas.microsoft.com/office/powerpoint/2010/main" val="311242635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5F1E5E6-C055-4F42-8263-0ACAFB3CC62C}" type="datetimeFigureOut">
              <a:rPr lang="en-IN" smtClean="0"/>
              <a:t>10-03-2021</a:t>
            </a:fld>
            <a:endParaRPr lang="en-IN"/>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E0EF7CD3-F137-4C0B-BDC8-A9E2AD2F21A0}" type="slidenum">
              <a:rPr lang="en-IN" smtClean="0"/>
              <a:t>‹#›</a:t>
            </a:fld>
            <a:endParaRPr lang="en-IN"/>
          </a:p>
        </p:txBody>
      </p:sp>
    </p:spTree>
    <p:extLst>
      <p:ext uri="{BB962C8B-B14F-4D97-AF65-F5344CB8AC3E}">
        <p14:creationId xmlns:p14="http://schemas.microsoft.com/office/powerpoint/2010/main" val="12575619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3.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3.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3.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23.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3.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1.xml.rels><?xml version="1.0" encoding="UTF-8" standalone="yes"?>
<Relationships xmlns="http://schemas.openxmlformats.org/package/2006/relationships"><Relationship Id="rId3" Type="http://schemas.openxmlformats.org/officeDocument/2006/relationships/hyperlink" Target="https://www.geeksforgeeks.org/" TargetMode="External"/><Relationship Id="rId2" Type="http://schemas.openxmlformats.org/officeDocument/2006/relationships/hyperlink" Target="https://www.javatpoint.com/" TargetMode="External"/><Relationship Id="rId1" Type="http://schemas.openxmlformats.org/officeDocument/2006/relationships/slideLayout" Target="../slideLayouts/slideLayout1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12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en-US" sz="4800" b="1" dirty="0">
                <a:solidFill>
                  <a:schemeClr val="tx1"/>
                </a:solidFill>
                <a:latin typeface="Bahnschrift SemiBold SemiConden" panose="020B0502040204020203" pitchFamily="34" charset="0"/>
              </a:rPr>
              <a:t>WEB PORTAL</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817651"/>
            <a:ext cx="4752000" cy="504000"/>
          </a:xfrm>
        </p:spPr>
        <p:txBody>
          <a:bodyPr>
            <a:noAutofit/>
          </a:bodyPr>
          <a:lstStyle/>
          <a:p>
            <a:pPr>
              <a:spcAft>
                <a:spcPts val="600"/>
              </a:spcAft>
            </a:pPr>
            <a:r>
              <a:rPr lang="en-US" dirty="0">
                <a:solidFill>
                  <a:schemeClr val="tx1"/>
                </a:solidFill>
              </a:rPr>
              <a:t>AUTOMATED TIMETABLE</a:t>
            </a:r>
          </a:p>
          <a:p>
            <a:pPr>
              <a:spcAft>
                <a:spcPts val="600"/>
              </a:spcAft>
            </a:pPr>
            <a:r>
              <a:rPr lang="en-US" dirty="0">
                <a:solidFill>
                  <a:schemeClr val="tx1"/>
                </a:solidFill>
              </a:rPr>
              <a:t>GENERATOR SYSTEM</a:t>
            </a:r>
          </a:p>
        </p:txBody>
      </p:sp>
    </p:spTree>
    <p:extLst>
      <p:ext uri="{BB962C8B-B14F-4D97-AF65-F5344CB8AC3E}">
        <p14:creationId xmlns:p14="http://schemas.microsoft.com/office/powerpoint/2010/main" val="101895933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0AB602-DA6B-4AE7-B811-3EE5392838E0}"/>
              </a:ext>
            </a:extLst>
          </p:cNvPr>
          <p:cNvSpPr txBox="1"/>
          <p:nvPr/>
        </p:nvSpPr>
        <p:spPr>
          <a:xfrm>
            <a:off x="3240156" y="289288"/>
            <a:ext cx="571168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FF0000"/>
                </a:solidFill>
                <a:effectLst/>
                <a:uLnTx/>
                <a:uFillTx/>
                <a:latin typeface="Constantia" panose="02030602050306030303" pitchFamily="18" charset="0"/>
                <a:ea typeface="+mn-ea"/>
                <a:cs typeface="+mn-cs"/>
              </a:rPr>
              <a:t>DATA FLOW DIAGRAM</a:t>
            </a:r>
          </a:p>
        </p:txBody>
      </p:sp>
      <p:sp>
        <p:nvSpPr>
          <p:cNvPr id="10" name="TextBox 9">
            <a:extLst>
              <a:ext uri="{FF2B5EF4-FFF2-40B4-BE49-F238E27FC236}">
                <a16:creationId xmlns:a16="http://schemas.microsoft.com/office/drawing/2014/main" id="{6A37CCBE-9F30-4A08-8EF8-E17BFBFF2E70}"/>
              </a:ext>
            </a:extLst>
          </p:cNvPr>
          <p:cNvSpPr txBox="1"/>
          <p:nvPr/>
        </p:nvSpPr>
        <p:spPr>
          <a:xfrm>
            <a:off x="2173089" y="935618"/>
            <a:ext cx="1431501" cy="10787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bri" panose="020F0502020204030204"/>
                <a:ea typeface="+mn-ea"/>
                <a:cs typeface="+mn-cs"/>
              </a:rPr>
              <a:t>LEVEL 1</a:t>
            </a:r>
          </a:p>
        </p:txBody>
      </p:sp>
      <p:pic>
        <p:nvPicPr>
          <p:cNvPr id="3" name="Picture 2">
            <a:extLst>
              <a:ext uri="{FF2B5EF4-FFF2-40B4-BE49-F238E27FC236}">
                <a16:creationId xmlns:a16="http://schemas.microsoft.com/office/drawing/2014/main" id="{362815CD-BADB-4F85-A31F-7AD895B520F5}"/>
              </a:ext>
            </a:extLst>
          </p:cNvPr>
          <p:cNvPicPr>
            <a:picLocks noChangeAspect="1"/>
          </p:cNvPicPr>
          <p:nvPr/>
        </p:nvPicPr>
        <p:blipFill rotWithShape="1">
          <a:blip r:embed="rId2"/>
          <a:srcRect t="3624"/>
          <a:stretch/>
        </p:blipFill>
        <p:spPr>
          <a:xfrm>
            <a:off x="3756456" y="935619"/>
            <a:ext cx="4679085" cy="5831550"/>
          </a:xfrm>
          <a:prstGeom prst="rect">
            <a:avLst/>
          </a:prstGeom>
        </p:spPr>
      </p:pic>
    </p:spTree>
    <p:extLst>
      <p:ext uri="{BB962C8B-B14F-4D97-AF65-F5344CB8AC3E}">
        <p14:creationId xmlns:p14="http://schemas.microsoft.com/office/powerpoint/2010/main" val="3571288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0AB602-DA6B-4AE7-B811-3EE5392838E0}"/>
              </a:ext>
            </a:extLst>
          </p:cNvPr>
          <p:cNvSpPr txBox="1"/>
          <p:nvPr/>
        </p:nvSpPr>
        <p:spPr>
          <a:xfrm>
            <a:off x="3240156" y="289288"/>
            <a:ext cx="571168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FF0000"/>
                </a:solidFill>
                <a:effectLst/>
                <a:uLnTx/>
                <a:uFillTx/>
                <a:latin typeface="Constantia" panose="02030602050306030303" pitchFamily="18" charset="0"/>
                <a:ea typeface="+mn-ea"/>
                <a:cs typeface="+mn-cs"/>
              </a:rPr>
              <a:t>USE CASE DIAGRAM</a:t>
            </a:r>
          </a:p>
        </p:txBody>
      </p:sp>
      <p:pic>
        <p:nvPicPr>
          <p:cNvPr id="7" name="Picture 6">
            <a:extLst>
              <a:ext uri="{FF2B5EF4-FFF2-40B4-BE49-F238E27FC236}">
                <a16:creationId xmlns:a16="http://schemas.microsoft.com/office/drawing/2014/main" id="{22B1D71B-B63C-4772-A426-ADDBC23AB777}"/>
              </a:ext>
            </a:extLst>
          </p:cNvPr>
          <p:cNvPicPr>
            <a:picLocks noChangeAspect="1"/>
          </p:cNvPicPr>
          <p:nvPr/>
        </p:nvPicPr>
        <p:blipFill rotWithShape="1">
          <a:blip r:embed="rId2">
            <a:extLst>
              <a:ext uri="{28A0092B-C50C-407E-A947-70E740481C1C}">
                <a14:useLocalDpi xmlns:a14="http://schemas.microsoft.com/office/drawing/2010/main" val="0"/>
              </a:ext>
            </a:extLst>
          </a:blip>
          <a:srcRect t="13220" b="-4102"/>
          <a:stretch/>
        </p:blipFill>
        <p:spPr>
          <a:xfrm>
            <a:off x="3375424" y="1086678"/>
            <a:ext cx="5441152" cy="5482034"/>
          </a:xfrm>
          <a:prstGeom prst="rect">
            <a:avLst/>
          </a:prstGeom>
        </p:spPr>
      </p:pic>
    </p:spTree>
    <p:extLst>
      <p:ext uri="{BB962C8B-B14F-4D97-AF65-F5344CB8AC3E}">
        <p14:creationId xmlns:p14="http://schemas.microsoft.com/office/powerpoint/2010/main" val="379688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4559300" y="247134"/>
            <a:ext cx="30734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Calibri" panose="020F0502020204030204" pitchFamily="34" charset="0"/>
                <a:cs typeface="Calibri Light" panose="020F0302020204030204" pitchFamily="34" charset="0"/>
              </a:rPr>
              <a:t>HOME PAGE</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4AF0607-9424-4656-AF2F-603BC80D8B9B}"/>
              </a:ext>
            </a:extLst>
          </p:cNvPr>
          <p:cNvPicPr>
            <a:picLocks noChangeAspect="1"/>
          </p:cNvPicPr>
          <p:nvPr/>
        </p:nvPicPr>
        <p:blipFill>
          <a:blip r:embed="rId2"/>
          <a:stretch>
            <a:fillRect/>
          </a:stretch>
        </p:blipFill>
        <p:spPr>
          <a:xfrm>
            <a:off x="1606550" y="1184275"/>
            <a:ext cx="8978900" cy="4489450"/>
          </a:xfrm>
          <a:prstGeom prst="rect">
            <a:avLst/>
          </a:prstGeom>
        </p:spPr>
      </p:pic>
    </p:spTree>
    <p:extLst>
      <p:ext uri="{BB962C8B-B14F-4D97-AF65-F5344CB8AC3E}">
        <p14:creationId xmlns:p14="http://schemas.microsoft.com/office/powerpoint/2010/main" val="2309307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2DF6B6-3C7B-4AB2-BBE8-8BB4D2EBBA51}"/>
              </a:ext>
            </a:extLst>
          </p:cNvPr>
          <p:cNvPicPr>
            <a:picLocks noChangeAspect="1"/>
          </p:cNvPicPr>
          <p:nvPr/>
        </p:nvPicPr>
        <p:blipFill>
          <a:blip r:embed="rId2"/>
          <a:stretch>
            <a:fillRect/>
          </a:stretch>
        </p:blipFill>
        <p:spPr>
          <a:xfrm>
            <a:off x="1302311" y="1043847"/>
            <a:ext cx="9587378" cy="4770306"/>
          </a:xfrm>
          <a:prstGeom prst="rect">
            <a:avLst/>
          </a:prstGeom>
        </p:spPr>
      </p:pic>
    </p:spTree>
    <p:extLst>
      <p:ext uri="{BB962C8B-B14F-4D97-AF65-F5344CB8AC3E}">
        <p14:creationId xmlns:p14="http://schemas.microsoft.com/office/powerpoint/2010/main" val="3467039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4263805" y="247134"/>
            <a:ext cx="366438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ADMIN LOG-IN</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E49C6390-4D95-4F11-A495-D1499C5355D9}"/>
              </a:ext>
            </a:extLst>
          </p:cNvPr>
          <p:cNvPicPr>
            <a:picLocks noChangeAspect="1"/>
          </p:cNvPicPr>
          <p:nvPr/>
        </p:nvPicPr>
        <p:blipFill>
          <a:blip r:embed="rId2"/>
          <a:stretch>
            <a:fillRect/>
          </a:stretch>
        </p:blipFill>
        <p:spPr>
          <a:xfrm>
            <a:off x="1358899" y="1060450"/>
            <a:ext cx="9474201" cy="4737099"/>
          </a:xfrm>
          <a:prstGeom prst="rect">
            <a:avLst/>
          </a:prstGeom>
        </p:spPr>
      </p:pic>
    </p:spTree>
    <p:extLst>
      <p:ext uri="{BB962C8B-B14F-4D97-AF65-F5344CB8AC3E}">
        <p14:creationId xmlns:p14="http://schemas.microsoft.com/office/powerpoint/2010/main" val="2189537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1683032" y="272534"/>
            <a:ext cx="882593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ADD TEACHER AND STUDENT DETAILS</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1C446E6-9D8C-4002-A72B-FEBB83B03402}"/>
              </a:ext>
            </a:extLst>
          </p:cNvPr>
          <p:cNvPicPr>
            <a:picLocks noChangeAspect="1"/>
          </p:cNvPicPr>
          <p:nvPr/>
        </p:nvPicPr>
        <p:blipFill>
          <a:blip r:embed="rId2"/>
          <a:stretch>
            <a:fillRect/>
          </a:stretch>
        </p:blipFill>
        <p:spPr>
          <a:xfrm>
            <a:off x="1579411" y="1028700"/>
            <a:ext cx="9033177" cy="5086866"/>
          </a:xfrm>
          <a:prstGeom prst="rect">
            <a:avLst/>
          </a:prstGeom>
        </p:spPr>
      </p:pic>
    </p:spTree>
    <p:extLst>
      <p:ext uri="{BB962C8B-B14F-4D97-AF65-F5344CB8AC3E}">
        <p14:creationId xmlns:p14="http://schemas.microsoft.com/office/powerpoint/2010/main" val="636058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1897726" y="411326"/>
            <a:ext cx="839654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ADD TEACHER AND CLASS ROUTINE</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59EB982-2D2C-4B16-9E7F-9CC3231A993F}"/>
              </a:ext>
            </a:extLst>
          </p:cNvPr>
          <p:cNvPicPr>
            <a:picLocks noChangeAspect="1"/>
          </p:cNvPicPr>
          <p:nvPr/>
        </p:nvPicPr>
        <p:blipFill>
          <a:blip r:embed="rId2"/>
          <a:stretch>
            <a:fillRect/>
          </a:stretch>
        </p:blipFill>
        <p:spPr>
          <a:xfrm>
            <a:off x="1649156" y="1447463"/>
            <a:ext cx="8893685" cy="4999211"/>
          </a:xfrm>
          <a:prstGeom prst="rect">
            <a:avLst/>
          </a:prstGeom>
        </p:spPr>
      </p:pic>
    </p:spTree>
    <p:extLst>
      <p:ext uri="{BB962C8B-B14F-4D97-AF65-F5344CB8AC3E}">
        <p14:creationId xmlns:p14="http://schemas.microsoft.com/office/powerpoint/2010/main" val="986612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36CCD7-DBF9-4B1E-B9EE-E30EA223506E}"/>
              </a:ext>
            </a:extLst>
          </p:cNvPr>
          <p:cNvPicPr>
            <a:picLocks noChangeAspect="1"/>
          </p:cNvPicPr>
          <p:nvPr/>
        </p:nvPicPr>
        <p:blipFill>
          <a:blip r:embed="rId2"/>
          <a:stretch>
            <a:fillRect/>
          </a:stretch>
        </p:blipFill>
        <p:spPr>
          <a:xfrm>
            <a:off x="1205949" y="963716"/>
            <a:ext cx="10075682" cy="5666416"/>
          </a:xfrm>
          <a:prstGeom prst="rect">
            <a:avLst/>
          </a:prstGeom>
        </p:spPr>
      </p:pic>
      <p:sp>
        <p:nvSpPr>
          <p:cNvPr id="6" name="TextBox 5">
            <a:extLst>
              <a:ext uri="{FF2B5EF4-FFF2-40B4-BE49-F238E27FC236}">
                <a16:creationId xmlns:a16="http://schemas.microsoft.com/office/drawing/2014/main" id="{037CDF1E-EF94-4EBE-BAB2-DD2D872FD55D}"/>
              </a:ext>
            </a:extLst>
          </p:cNvPr>
          <p:cNvSpPr txBox="1"/>
          <p:nvPr/>
        </p:nvSpPr>
        <p:spPr>
          <a:xfrm>
            <a:off x="3392556" y="230449"/>
            <a:ext cx="5406887"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ADD STUDENT DETAILS </a:t>
            </a:r>
            <a:endParaRPr kumimoji="0" lang="en-IN"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327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822700" y="247134"/>
            <a:ext cx="45466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TEACHER DETAILS</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A954603-3C84-46A4-9ADB-F6077B170C9A}"/>
              </a:ext>
            </a:extLst>
          </p:cNvPr>
          <p:cNvPicPr>
            <a:picLocks noChangeAspect="1"/>
          </p:cNvPicPr>
          <p:nvPr/>
        </p:nvPicPr>
        <p:blipFill rotWithShape="1">
          <a:blip r:embed="rId2"/>
          <a:srcRect l="9392" t="30926" r="9506" b="8334"/>
          <a:stretch/>
        </p:blipFill>
        <p:spPr>
          <a:xfrm>
            <a:off x="3425663" y="893465"/>
            <a:ext cx="5340674" cy="5466616"/>
          </a:xfrm>
          <a:prstGeom prst="rect">
            <a:avLst/>
          </a:prstGeom>
        </p:spPr>
      </p:pic>
    </p:spTree>
    <p:extLst>
      <p:ext uri="{BB962C8B-B14F-4D97-AF65-F5344CB8AC3E}">
        <p14:creationId xmlns:p14="http://schemas.microsoft.com/office/powerpoint/2010/main" val="2324204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822700" y="247134"/>
            <a:ext cx="45466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TEACHER DETAILS</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BA5212C-2148-4267-A4BC-09E2117858DC}"/>
              </a:ext>
            </a:extLst>
          </p:cNvPr>
          <p:cNvPicPr>
            <a:picLocks noChangeAspect="1"/>
          </p:cNvPicPr>
          <p:nvPr/>
        </p:nvPicPr>
        <p:blipFill rotWithShape="1">
          <a:blip r:embed="rId2"/>
          <a:srcRect t="6547"/>
          <a:stretch/>
        </p:blipFill>
        <p:spPr>
          <a:xfrm>
            <a:off x="2769108" y="893465"/>
            <a:ext cx="6653784" cy="5845048"/>
          </a:xfrm>
          <a:prstGeom prst="rect">
            <a:avLst/>
          </a:prstGeom>
        </p:spPr>
      </p:pic>
    </p:spTree>
    <p:extLst>
      <p:ext uri="{BB962C8B-B14F-4D97-AF65-F5344CB8AC3E}">
        <p14:creationId xmlns:p14="http://schemas.microsoft.com/office/powerpoint/2010/main" val="327060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518F2A-C283-42C2-9316-4FA1D99CB85F}"/>
              </a:ext>
            </a:extLst>
          </p:cNvPr>
          <p:cNvSpPr txBox="1"/>
          <p:nvPr/>
        </p:nvSpPr>
        <p:spPr>
          <a:xfrm>
            <a:off x="914401" y="2913750"/>
            <a:ext cx="3379304" cy="7078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4000" b="0" i="0" u="none" strike="noStrike" kern="1200" cap="none" spc="0" normalizeH="0" baseline="0" noProof="0" dirty="0">
                <a:ln>
                  <a:noFill/>
                </a:ln>
                <a:solidFill>
                  <a:prstClr val="white"/>
                </a:solidFill>
                <a:effectLst/>
                <a:uLnTx/>
                <a:uFillTx/>
                <a:latin typeface="Trebuchet MS" panose="020B0603020202020204"/>
                <a:ea typeface="+mn-ea"/>
                <a:cs typeface="+mn-cs"/>
              </a:rPr>
              <a:t>ABHIJIT DAS</a:t>
            </a:r>
          </a:p>
        </p:txBody>
      </p:sp>
      <p:sp>
        <p:nvSpPr>
          <p:cNvPr id="6" name="TextBox 5">
            <a:extLst>
              <a:ext uri="{FF2B5EF4-FFF2-40B4-BE49-F238E27FC236}">
                <a16:creationId xmlns:a16="http://schemas.microsoft.com/office/drawing/2014/main" id="{6ED281B9-8C17-40C8-9BAD-56968E9B2B26}"/>
              </a:ext>
            </a:extLst>
          </p:cNvPr>
          <p:cNvSpPr txBox="1"/>
          <p:nvPr/>
        </p:nvSpPr>
        <p:spPr>
          <a:xfrm>
            <a:off x="4856921" y="1784716"/>
            <a:ext cx="3498573" cy="7078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4000" b="0" i="0" u="none" strike="noStrike" kern="1200" cap="none" spc="0" normalizeH="0" baseline="0" noProof="0" dirty="0">
                <a:ln>
                  <a:noFill/>
                </a:ln>
                <a:solidFill>
                  <a:prstClr val="white"/>
                </a:solidFill>
                <a:effectLst/>
                <a:uLnTx/>
                <a:uFillTx/>
                <a:latin typeface="Trebuchet MS" panose="020B0603020202020204"/>
                <a:ea typeface="+mn-ea"/>
                <a:cs typeface="+mn-cs"/>
              </a:rPr>
              <a:t>SOUMI SINGHA</a:t>
            </a:r>
          </a:p>
        </p:txBody>
      </p:sp>
      <p:sp>
        <p:nvSpPr>
          <p:cNvPr id="8" name="TextBox 7">
            <a:extLst>
              <a:ext uri="{FF2B5EF4-FFF2-40B4-BE49-F238E27FC236}">
                <a16:creationId xmlns:a16="http://schemas.microsoft.com/office/drawing/2014/main" id="{EC36590B-7DBD-4600-8BAF-78F8F5DF8D14}"/>
              </a:ext>
            </a:extLst>
          </p:cNvPr>
          <p:cNvSpPr txBox="1"/>
          <p:nvPr/>
        </p:nvSpPr>
        <p:spPr>
          <a:xfrm>
            <a:off x="1736035" y="582750"/>
            <a:ext cx="4359965" cy="738664"/>
          </a:xfrm>
          <a:prstGeom prst="rect">
            <a:avLst/>
          </a:prstGeom>
          <a:solidFill>
            <a:srgbClr val="92D050"/>
          </a:solidFill>
          <a:effectLst>
            <a:glow rad="139700">
              <a:schemeClr val="accent2">
                <a:satMod val="175000"/>
                <a:alpha val="40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4200" b="1" i="0" u="none" strike="noStrike" kern="1200" cap="none" spc="0" normalizeH="0" baseline="0" noProof="0" dirty="0">
                <a:ln>
                  <a:noFill/>
                </a:ln>
                <a:solidFill>
                  <a:prstClr val="black">
                    <a:lumMod val="85000"/>
                    <a:lumOff val="15000"/>
                  </a:prstClr>
                </a:solidFill>
                <a:effectLst/>
                <a:uLnTx/>
                <a:uFillTx/>
                <a:latin typeface="Constantia" panose="02030602050306030303" pitchFamily="18" charset="0"/>
                <a:ea typeface="+mn-ea"/>
                <a:cs typeface="+mn-cs"/>
              </a:rPr>
              <a:t>PRESENTED BY</a:t>
            </a:r>
          </a:p>
        </p:txBody>
      </p:sp>
    </p:spTree>
    <p:extLst>
      <p:ext uri="{BB962C8B-B14F-4D97-AF65-F5344CB8AC3E}">
        <p14:creationId xmlns:p14="http://schemas.microsoft.com/office/powerpoint/2010/main" val="1854448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467100" y="234434"/>
            <a:ext cx="50038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SHOW STUDENT LIST</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0C0F40F-D36E-4085-A9A7-CF5EEE74B66A}"/>
              </a:ext>
            </a:extLst>
          </p:cNvPr>
          <p:cNvPicPr>
            <a:picLocks noChangeAspect="1"/>
          </p:cNvPicPr>
          <p:nvPr/>
        </p:nvPicPr>
        <p:blipFill rotWithShape="1">
          <a:blip r:embed="rId2"/>
          <a:srcRect t="7349"/>
          <a:stretch/>
        </p:blipFill>
        <p:spPr>
          <a:xfrm>
            <a:off x="2769108" y="880765"/>
            <a:ext cx="6653784" cy="6097016"/>
          </a:xfrm>
          <a:prstGeom prst="rect">
            <a:avLst/>
          </a:prstGeom>
        </p:spPr>
      </p:pic>
    </p:spTree>
    <p:extLst>
      <p:ext uri="{BB962C8B-B14F-4D97-AF65-F5344CB8AC3E}">
        <p14:creationId xmlns:p14="http://schemas.microsoft.com/office/powerpoint/2010/main" val="4253427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DD24E2-D5B4-4C4D-9963-E10BF53A9206}"/>
              </a:ext>
            </a:extLst>
          </p:cNvPr>
          <p:cNvPicPr>
            <a:picLocks noChangeAspect="1"/>
          </p:cNvPicPr>
          <p:nvPr/>
        </p:nvPicPr>
        <p:blipFill>
          <a:blip r:embed="rId2"/>
          <a:stretch>
            <a:fillRect/>
          </a:stretch>
        </p:blipFill>
        <p:spPr>
          <a:xfrm>
            <a:off x="1864884" y="1048292"/>
            <a:ext cx="8462232" cy="4761416"/>
          </a:xfrm>
          <a:prstGeom prst="rect">
            <a:avLst/>
          </a:prstGeom>
        </p:spPr>
      </p:pic>
      <p:sp>
        <p:nvSpPr>
          <p:cNvPr id="4" name="TextBox 3">
            <a:extLst>
              <a:ext uri="{FF2B5EF4-FFF2-40B4-BE49-F238E27FC236}">
                <a16:creationId xmlns:a16="http://schemas.microsoft.com/office/drawing/2014/main" id="{DC8E7F67-574D-497C-B498-322BAAECFC59}"/>
              </a:ext>
            </a:extLst>
          </p:cNvPr>
          <p:cNvSpPr txBox="1"/>
          <p:nvPr/>
        </p:nvSpPr>
        <p:spPr>
          <a:xfrm>
            <a:off x="3302000" y="235635"/>
            <a:ext cx="5588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ADMIN DELETE PANNEL</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634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213099" y="247134"/>
            <a:ext cx="57658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ADMIN UPDATE PANNEL</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C27C0A4-024A-42EC-B15E-7C22497C3FBF}"/>
              </a:ext>
            </a:extLst>
          </p:cNvPr>
          <p:cNvPicPr>
            <a:picLocks noChangeAspect="1"/>
          </p:cNvPicPr>
          <p:nvPr/>
        </p:nvPicPr>
        <p:blipFill>
          <a:blip r:embed="rId2"/>
          <a:stretch>
            <a:fillRect/>
          </a:stretch>
        </p:blipFill>
        <p:spPr>
          <a:xfrm>
            <a:off x="2157802" y="1211475"/>
            <a:ext cx="7876395" cy="4435049"/>
          </a:xfrm>
          <a:prstGeom prst="rect">
            <a:avLst/>
          </a:prstGeom>
        </p:spPr>
      </p:pic>
    </p:spTree>
    <p:extLst>
      <p:ext uri="{BB962C8B-B14F-4D97-AF65-F5344CB8AC3E}">
        <p14:creationId xmlns:p14="http://schemas.microsoft.com/office/powerpoint/2010/main" val="2337580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C98DFC-84C6-4F5A-A06E-EA81A771E9A9}"/>
              </a:ext>
            </a:extLst>
          </p:cNvPr>
          <p:cNvPicPr>
            <a:picLocks noChangeAspect="1"/>
          </p:cNvPicPr>
          <p:nvPr/>
        </p:nvPicPr>
        <p:blipFill>
          <a:blip r:embed="rId2"/>
          <a:stretch>
            <a:fillRect/>
          </a:stretch>
        </p:blipFill>
        <p:spPr>
          <a:xfrm>
            <a:off x="1810549" y="1015554"/>
            <a:ext cx="8570902" cy="4826892"/>
          </a:xfrm>
          <a:prstGeom prst="rect">
            <a:avLst/>
          </a:prstGeom>
        </p:spPr>
      </p:pic>
    </p:spTree>
    <p:extLst>
      <p:ext uri="{BB962C8B-B14F-4D97-AF65-F5344CB8AC3E}">
        <p14:creationId xmlns:p14="http://schemas.microsoft.com/office/powerpoint/2010/main" val="2108764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9DFF44-EF28-4143-A2C2-896D62B99F14}"/>
              </a:ext>
            </a:extLst>
          </p:cNvPr>
          <p:cNvPicPr>
            <a:picLocks noChangeAspect="1"/>
          </p:cNvPicPr>
          <p:nvPr/>
        </p:nvPicPr>
        <p:blipFill>
          <a:blip r:embed="rId2"/>
          <a:stretch>
            <a:fillRect/>
          </a:stretch>
        </p:blipFill>
        <p:spPr>
          <a:xfrm>
            <a:off x="1639537" y="920750"/>
            <a:ext cx="8912926" cy="5016499"/>
          </a:xfrm>
          <a:prstGeom prst="rect">
            <a:avLst/>
          </a:prstGeom>
        </p:spPr>
      </p:pic>
    </p:spTree>
    <p:extLst>
      <p:ext uri="{BB962C8B-B14F-4D97-AF65-F5344CB8AC3E}">
        <p14:creationId xmlns:p14="http://schemas.microsoft.com/office/powerpoint/2010/main" val="3056783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822700" y="247134"/>
            <a:ext cx="45466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TEACHER LOG-IN</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47C227B-4151-456E-98B6-B483FD942E83}"/>
              </a:ext>
            </a:extLst>
          </p:cNvPr>
          <p:cNvPicPr>
            <a:picLocks noChangeAspect="1"/>
          </p:cNvPicPr>
          <p:nvPr/>
        </p:nvPicPr>
        <p:blipFill>
          <a:blip r:embed="rId2"/>
          <a:stretch>
            <a:fillRect/>
          </a:stretch>
        </p:blipFill>
        <p:spPr>
          <a:xfrm>
            <a:off x="2086656" y="1174750"/>
            <a:ext cx="8018688" cy="4508499"/>
          </a:xfrm>
          <a:prstGeom prst="rect">
            <a:avLst/>
          </a:prstGeom>
        </p:spPr>
      </p:pic>
    </p:spTree>
    <p:extLst>
      <p:ext uri="{BB962C8B-B14F-4D97-AF65-F5344CB8AC3E}">
        <p14:creationId xmlns:p14="http://schemas.microsoft.com/office/powerpoint/2010/main" val="36482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2146299" y="247134"/>
            <a:ext cx="7899400"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 </a:t>
            </a:r>
            <a:endParaRPr kumimoji="0" lang="en-IN"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71570E1-5B76-4A64-98E8-B03E431BDDEA}"/>
              </a:ext>
            </a:extLst>
          </p:cNvPr>
          <p:cNvPicPr>
            <a:picLocks noChangeAspect="1"/>
          </p:cNvPicPr>
          <p:nvPr/>
        </p:nvPicPr>
        <p:blipFill rotWithShape="1">
          <a:blip r:embed="rId2"/>
          <a:srcRect l="10299" r="11826" b="11695"/>
          <a:stretch/>
        </p:blipFill>
        <p:spPr>
          <a:xfrm>
            <a:off x="3239293" y="878076"/>
            <a:ext cx="5167982" cy="5840073"/>
          </a:xfrm>
          <a:prstGeom prst="rect">
            <a:avLst/>
          </a:prstGeom>
        </p:spPr>
      </p:pic>
      <p:sp>
        <p:nvSpPr>
          <p:cNvPr id="3" name="TextBox 2">
            <a:extLst>
              <a:ext uri="{FF2B5EF4-FFF2-40B4-BE49-F238E27FC236}">
                <a16:creationId xmlns:a16="http://schemas.microsoft.com/office/drawing/2014/main" id="{BEF97C13-637B-4382-B559-AA57BC391203}"/>
              </a:ext>
            </a:extLst>
          </p:cNvPr>
          <p:cNvSpPr txBox="1"/>
          <p:nvPr/>
        </p:nvSpPr>
        <p:spPr>
          <a:xfrm>
            <a:off x="2766302" y="124462"/>
            <a:ext cx="665939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6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TEACHER’S OWN ROUTINE</a:t>
            </a:r>
            <a:endParaRPr kumimoji="0" lang="en-IN"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296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2146299" y="247134"/>
            <a:ext cx="7899400"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STUDENT LOGIN </a:t>
            </a:r>
            <a:endParaRPr kumimoji="0" lang="en-IN"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6A54D01-8803-40FE-92FF-A50E7B80EE9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050" y="1016000"/>
            <a:ext cx="8089899" cy="4826000"/>
          </a:xfrm>
          <a:prstGeom prst="rect">
            <a:avLst/>
          </a:prstGeom>
          <a:noFill/>
          <a:ln>
            <a:noFill/>
          </a:ln>
        </p:spPr>
      </p:pic>
    </p:spTree>
    <p:extLst>
      <p:ext uri="{BB962C8B-B14F-4D97-AF65-F5344CB8AC3E}">
        <p14:creationId xmlns:p14="http://schemas.microsoft.com/office/powerpoint/2010/main" val="2209448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2146299" y="247134"/>
            <a:ext cx="7899400"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STUDENT CLASS ROUTINE  </a:t>
            </a:r>
            <a:endParaRPr kumimoji="0" lang="en-IN"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60E826C1-2271-4AEB-95BD-3E71F98C9B3E}"/>
              </a:ext>
            </a:extLst>
          </p:cNvPr>
          <p:cNvPicPr>
            <a:picLocks noChangeAspect="1"/>
          </p:cNvPicPr>
          <p:nvPr/>
        </p:nvPicPr>
        <p:blipFill>
          <a:blip r:embed="rId2"/>
          <a:stretch>
            <a:fillRect/>
          </a:stretch>
        </p:blipFill>
        <p:spPr>
          <a:xfrm>
            <a:off x="3767125" y="1114946"/>
            <a:ext cx="4657748" cy="2621507"/>
          </a:xfrm>
          <a:prstGeom prst="rect">
            <a:avLst/>
          </a:prstGeom>
        </p:spPr>
      </p:pic>
      <p:pic>
        <p:nvPicPr>
          <p:cNvPr id="3" name="Picture 2">
            <a:extLst>
              <a:ext uri="{FF2B5EF4-FFF2-40B4-BE49-F238E27FC236}">
                <a16:creationId xmlns:a16="http://schemas.microsoft.com/office/drawing/2014/main" id="{885CB42E-B168-4567-8A62-9B05B3BE2E27}"/>
              </a:ext>
            </a:extLst>
          </p:cNvPr>
          <p:cNvPicPr>
            <a:picLocks noChangeAspect="1"/>
          </p:cNvPicPr>
          <p:nvPr/>
        </p:nvPicPr>
        <p:blipFill>
          <a:blip r:embed="rId2"/>
          <a:stretch>
            <a:fillRect/>
          </a:stretch>
        </p:blipFill>
        <p:spPr>
          <a:xfrm>
            <a:off x="3767125" y="3973323"/>
            <a:ext cx="4657748" cy="2621507"/>
          </a:xfrm>
          <a:prstGeom prst="rect">
            <a:avLst/>
          </a:prstGeom>
        </p:spPr>
      </p:pic>
    </p:spTree>
    <p:extLst>
      <p:ext uri="{BB962C8B-B14F-4D97-AF65-F5344CB8AC3E}">
        <p14:creationId xmlns:p14="http://schemas.microsoft.com/office/powerpoint/2010/main" val="1746191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574AEB-CE0C-424A-A471-61F4460AC901}"/>
              </a:ext>
            </a:extLst>
          </p:cNvPr>
          <p:cNvSpPr txBox="1"/>
          <p:nvPr/>
        </p:nvSpPr>
        <p:spPr>
          <a:xfrm>
            <a:off x="3627993" y="755374"/>
            <a:ext cx="3525079" cy="630942"/>
          </a:xfrm>
          <a:prstGeom prst="rect">
            <a:avLst/>
          </a:prstGeom>
          <a:solidFill>
            <a:schemeClr val="accent1">
              <a:lumMod val="75000"/>
            </a:schemeClr>
          </a:solidFill>
          <a:scene3d>
            <a:camera prst="orthographicFront"/>
            <a:lightRig rig="threePt" dir="t"/>
          </a:scene3d>
          <a:sp3d>
            <a:bevelT/>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sng" strike="noStrike" kern="1200" cap="none" spc="0" normalizeH="0" baseline="0" noProof="0" dirty="0">
                <a:ln>
                  <a:noFill/>
                </a:ln>
                <a:solidFill>
                  <a:schemeClr val="bg1">
                    <a:lumMod val="95000"/>
                  </a:schemeClr>
                </a:solidFill>
                <a:effectLst/>
                <a:uLnTx/>
                <a:uFillTx/>
                <a:latin typeface="Constantia" panose="02030602050306030303" pitchFamily="18" charset="0"/>
                <a:ea typeface="+mn-ea"/>
                <a:cs typeface="Calibri Light" panose="020F0302020204030204" pitchFamily="34" charset="0"/>
              </a:rPr>
              <a:t>FUTURE SCOPE </a:t>
            </a:r>
            <a:endParaRPr kumimoji="0" lang="en-IN" sz="3500" b="0" i="0" u="sng" strike="noStrike" kern="1200" cap="none" spc="0" normalizeH="0" baseline="0" noProof="0" dirty="0">
              <a:ln>
                <a:noFill/>
              </a:ln>
              <a:solidFill>
                <a:schemeClr val="bg1">
                  <a:lumMod val="95000"/>
                </a:scheme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21F0CE3-E70C-4647-B385-4DF02DBE385D}"/>
              </a:ext>
            </a:extLst>
          </p:cNvPr>
          <p:cNvSpPr txBox="1"/>
          <p:nvPr/>
        </p:nvSpPr>
        <p:spPr>
          <a:xfrm>
            <a:off x="1315490" y="2009989"/>
            <a:ext cx="8150087" cy="2838021"/>
          </a:xfrm>
          <a:prstGeom prst="rect">
            <a:avLst/>
          </a:prstGeom>
          <a:noFill/>
        </p:spPr>
        <p:txBody>
          <a:bodyPr wrap="square" rtlCol="0">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onstantia" panose="02030602050306030303" pitchFamily="18" charset="0"/>
                <a:ea typeface="Calibri" panose="020F0502020204030204" pitchFamily="34" charset="0"/>
                <a:cs typeface="Vrinda" panose="020B0502040204020203" pitchFamily="34" charset="0"/>
              </a:rPr>
              <a:t>In future the Automatic Time Table Generator System can be used for the attendance system also, by which the teacher and student attendance problem can be solved. Different roles can be added to enhance security of time table such as Administrator, user.</a:t>
            </a:r>
          </a:p>
        </p:txBody>
      </p:sp>
    </p:spTree>
    <p:extLst>
      <p:ext uri="{BB962C8B-B14F-4D97-AF65-F5344CB8AC3E}">
        <p14:creationId xmlns:p14="http://schemas.microsoft.com/office/powerpoint/2010/main" val="3338580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5BF8BB-2731-4781-B1B1-2D542D5A71CA}"/>
              </a:ext>
            </a:extLst>
          </p:cNvPr>
          <p:cNvSpPr txBox="1"/>
          <p:nvPr/>
        </p:nvSpPr>
        <p:spPr>
          <a:xfrm>
            <a:off x="2397014" y="953695"/>
            <a:ext cx="4997700" cy="707886"/>
          </a:xfrm>
          <a:prstGeom prst="rect">
            <a:avLst/>
          </a:prstGeom>
          <a:solidFill>
            <a:schemeClr val="accent1">
              <a:lumMod val="75000"/>
            </a:schemeClr>
          </a:solidFill>
          <a:ln>
            <a:solidFill>
              <a:schemeClr val="bg1"/>
            </a:solidFill>
          </a:ln>
          <a:effectLst>
            <a:glow rad="101600">
              <a:schemeClr val="accent2">
                <a:satMod val="175000"/>
                <a:alpha val="40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4000" b="0" i="0" u="none" strike="noStrike" kern="1200" cap="none" spc="0" normalizeH="0" baseline="0" noProof="0" dirty="0">
                <a:ln>
                  <a:noFill/>
                </a:ln>
                <a:solidFill>
                  <a:prstClr val="white"/>
                </a:solidFill>
                <a:effectLst/>
                <a:uLnTx/>
                <a:uFillTx/>
                <a:latin typeface="Constantia" panose="02030602050306030303" pitchFamily="18" charset="0"/>
                <a:ea typeface="+mn-ea"/>
                <a:cs typeface="+mn-cs"/>
              </a:rPr>
              <a:t>PROJECT SUMMARY</a:t>
            </a:r>
          </a:p>
        </p:txBody>
      </p:sp>
      <p:sp>
        <p:nvSpPr>
          <p:cNvPr id="6" name="TextBox 5">
            <a:extLst>
              <a:ext uri="{FF2B5EF4-FFF2-40B4-BE49-F238E27FC236}">
                <a16:creationId xmlns:a16="http://schemas.microsoft.com/office/drawing/2014/main" id="{B95C108B-CD61-43E6-B3EF-8367B6750D56}"/>
              </a:ext>
            </a:extLst>
          </p:cNvPr>
          <p:cNvSpPr txBox="1"/>
          <p:nvPr/>
        </p:nvSpPr>
        <p:spPr>
          <a:xfrm>
            <a:off x="1563755" y="2228671"/>
            <a:ext cx="7779027" cy="267765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IN" sz="2800" b="0" i="1"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WEB PORTAL is an timetable generator portal where the all data of teachers and students are recorded.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2800" b="0" i="1"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Teachers can schedule their classes and students can check it through this website called WEB PORTAL.</a:t>
            </a:r>
          </a:p>
        </p:txBody>
      </p:sp>
    </p:spTree>
    <p:extLst>
      <p:ext uri="{BB962C8B-B14F-4D97-AF65-F5344CB8AC3E}">
        <p14:creationId xmlns:p14="http://schemas.microsoft.com/office/powerpoint/2010/main" val="1505385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483CFA-0C20-466E-A603-68F11075FEC4}"/>
              </a:ext>
            </a:extLst>
          </p:cNvPr>
          <p:cNvSpPr txBox="1"/>
          <p:nvPr/>
        </p:nvSpPr>
        <p:spPr>
          <a:xfrm>
            <a:off x="4492208" y="657952"/>
            <a:ext cx="3207577" cy="630942"/>
          </a:xfrm>
          <a:prstGeom prst="rect">
            <a:avLst/>
          </a:prstGeom>
          <a:solidFill>
            <a:schemeClr val="bg2">
              <a:lumMod val="50000"/>
            </a:schemeClr>
          </a:solidFill>
          <a:effectLst>
            <a:outerShdw blurRad="50800" dist="38100" dir="8100000" algn="tr"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sng" strike="noStrike" kern="1200" cap="none" spc="0" normalizeH="0" baseline="0" noProof="0" dirty="0">
                <a:ln>
                  <a:noFill/>
                </a:ln>
                <a:solidFill>
                  <a:schemeClr val="bg1">
                    <a:lumMod val="95000"/>
                  </a:schemeClr>
                </a:solidFill>
                <a:effectLst/>
                <a:uLnTx/>
                <a:uFillTx/>
                <a:latin typeface="Constantia" panose="02030602050306030303" pitchFamily="18" charset="0"/>
                <a:ea typeface="+mn-ea"/>
                <a:cs typeface="Calibri Light" panose="020F0302020204030204" pitchFamily="34" charset="0"/>
              </a:rPr>
              <a:t>CONCLUSION</a:t>
            </a:r>
            <a:r>
              <a:rPr kumimoji="0" lang="en-IN" sz="3500" b="1" i="0" u="none" strike="noStrike" kern="1200" cap="none" spc="0" normalizeH="0" baseline="0" noProof="0" dirty="0">
                <a:ln>
                  <a:noFill/>
                </a:ln>
                <a:solidFill>
                  <a:schemeClr val="bg1">
                    <a:lumMod val="95000"/>
                  </a:schemeClr>
                </a:solidFill>
                <a:effectLst/>
                <a:uLnTx/>
                <a:uFillTx/>
                <a:latin typeface="Constantia" panose="02030602050306030303" pitchFamily="18" charset="0"/>
                <a:ea typeface="+mn-ea"/>
                <a:cs typeface="Calibri Light" panose="020F0302020204030204" pitchFamily="34" charset="0"/>
              </a:rPr>
              <a:t> </a:t>
            </a:r>
            <a:endParaRPr kumimoji="0" lang="en-IN" sz="3500" b="0" i="0" u="none" strike="noStrike" kern="1200" cap="none" spc="0" normalizeH="0" baseline="0" noProof="0" dirty="0">
              <a:ln>
                <a:noFill/>
              </a:ln>
              <a:solidFill>
                <a:schemeClr val="bg1">
                  <a:lumMod val="95000"/>
                </a:scheme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08A74E2-706C-4581-9A89-00931E925DAC}"/>
              </a:ext>
            </a:extLst>
          </p:cNvPr>
          <p:cNvSpPr txBox="1"/>
          <p:nvPr/>
        </p:nvSpPr>
        <p:spPr>
          <a:xfrm>
            <a:off x="2122000" y="1780632"/>
            <a:ext cx="7947991" cy="3296736"/>
          </a:xfrm>
          <a:prstGeom prst="rect">
            <a:avLst/>
          </a:prstGeom>
          <a:noFill/>
        </p:spPr>
        <p:txBody>
          <a:bodyPr wrap="square">
            <a:spAutoFit/>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Vrinda" panose="020B0502040204020203" pitchFamily="34" charset="0"/>
              </a:rPr>
              <a:t>Automated Timetable generator System, titled “Class Timetable”, is a web-based project with the aim of providing the details of teachers, students and class routines in an university web portal, where teachers can add/change or delete class timings and students can enter in the web portal through their login id and password to check their classes and timings.</a:t>
            </a:r>
            <a:endParaRPr kumimoji="0" lang="en-IN"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054792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CAFDD75-CF7F-438F-A5B3-0A4D6467A4DC}"/>
              </a:ext>
            </a:extLst>
          </p:cNvPr>
          <p:cNvSpPr txBox="1"/>
          <p:nvPr/>
        </p:nvSpPr>
        <p:spPr>
          <a:xfrm>
            <a:off x="1762540" y="392908"/>
            <a:ext cx="7673008" cy="630942"/>
          </a:xfrm>
          <a:prstGeom prst="rect">
            <a:avLst/>
          </a:prstGeom>
          <a:solidFill>
            <a:schemeClr val="accent2">
              <a:lumMod val="75000"/>
            </a:schemeClr>
          </a:solidFill>
          <a:effectLst>
            <a:outerShdw blurRad="50800" dist="38100" dir="5400000" algn="t"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sng" strike="noStrike" kern="1200" cap="none" spc="0" normalizeH="0" baseline="0" noProof="0" dirty="0">
                <a:ln>
                  <a:noFill/>
                </a:ln>
                <a:solidFill>
                  <a:prstClr val="white">
                    <a:lumMod val="85000"/>
                  </a:prstClr>
                </a:solidFill>
                <a:effectLst/>
                <a:uLnTx/>
                <a:uFillTx/>
                <a:latin typeface="Constantia" panose="02030602050306030303" pitchFamily="18" charset="0"/>
                <a:ea typeface="+mn-ea"/>
                <a:cs typeface="Calibri Light" panose="020F0302020204030204" pitchFamily="34" charset="0"/>
              </a:rPr>
              <a:t>REFERENCE AND BIBLIOGRAPHY</a:t>
            </a:r>
            <a:endParaRPr kumimoji="0" lang="en-IN" sz="35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95DAE61-1E9A-4372-AB8D-95F3AF90C571}"/>
              </a:ext>
            </a:extLst>
          </p:cNvPr>
          <p:cNvSpPr txBox="1"/>
          <p:nvPr/>
        </p:nvSpPr>
        <p:spPr>
          <a:xfrm>
            <a:off x="1762540" y="1612569"/>
            <a:ext cx="6102626" cy="2181751"/>
          </a:xfrm>
          <a:prstGeom prst="rect">
            <a:avLst/>
          </a:prstGeom>
          <a:noFill/>
        </p:spPr>
        <p:txBody>
          <a:bodyPr wrap="square">
            <a:spAutoFit/>
          </a:bodyPr>
          <a:lstStyle/>
          <a:p>
            <a:pPr marL="107950" marR="107950" lvl="0" indent="0" algn="l" defTabSz="457200" rtl="0" eaLnBrk="1" fontAlgn="auto" latinLnBrk="0" hangingPunct="1">
              <a:lnSpc>
                <a:spcPct val="107000"/>
              </a:lnSpc>
              <a:spcBef>
                <a:spcPts val="0"/>
              </a:spcBef>
              <a:spcAft>
                <a:spcPts val="240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1) Google.</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107950" marR="107950" lvl="0" indent="0" algn="l" defTabSz="457200" rtl="0" eaLnBrk="1" fontAlgn="auto" latinLnBrk="0" hangingPunct="1">
              <a:lnSpc>
                <a:spcPct val="107000"/>
              </a:lnSpc>
              <a:spcBef>
                <a:spcPts val="0"/>
              </a:spcBef>
              <a:spcAft>
                <a:spcPts val="240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2) YouTube.</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107950" marR="107950" lvl="0" indent="0" algn="l" defTabSz="457200" rtl="0" eaLnBrk="1" fontAlgn="auto" latinLnBrk="0" hangingPunct="1">
              <a:lnSpc>
                <a:spcPct val="107000"/>
              </a:lnSpc>
              <a:spcBef>
                <a:spcPts val="0"/>
              </a:spcBef>
              <a:spcAft>
                <a:spcPts val="240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3)</a:t>
            </a:r>
            <a:r>
              <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a:t>
            </a:r>
            <a:r>
              <a:rPr kumimoji="0" lang="en-IN"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Vrinda" panose="020B0502040204020203" pitchFamily="34" charset="0"/>
                <a:hlinkClick r:id="rId2"/>
              </a:rPr>
              <a:t>https://www.javatpoint.com/</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4)</a:t>
            </a:r>
            <a:r>
              <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a:t>
            </a:r>
            <a:r>
              <a:rPr kumimoji="0" lang="en-IN"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Vrinda" panose="020B0502040204020203" pitchFamily="34" charset="0"/>
                <a:hlinkClick r:id="rId3"/>
              </a:rPr>
              <a:t>https://www.geeksforgeeks.org/</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3649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D97A88C-658D-4D82-B458-087DDB8B1343}"/>
              </a:ext>
            </a:extLst>
          </p:cNvPr>
          <p:cNvSpPr txBox="1"/>
          <p:nvPr/>
        </p:nvSpPr>
        <p:spPr>
          <a:xfrm>
            <a:off x="1113181" y="302015"/>
            <a:ext cx="8163341"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0" normalizeH="0" baseline="0" noProof="0" dirty="0">
                <a:ln>
                  <a:noFill/>
                </a:ln>
                <a:solidFill>
                  <a:schemeClr val="bg1">
                    <a:lumMod val="95000"/>
                  </a:schemeClr>
                </a:solidFill>
                <a:effectLst/>
                <a:uLnTx/>
                <a:uFillTx/>
                <a:latin typeface="Constantia" panose="02030602050306030303" pitchFamily="18" charset="0"/>
              </a:rPr>
              <a:t>RECUIRMENTS AND SPECIFICATIONS</a:t>
            </a:r>
            <a:endParaRPr kumimoji="0" lang="en-IN" sz="1800" b="0" i="0" u="none" strike="noStrike" kern="1200" cap="none" spc="0" normalizeH="0" baseline="0" noProof="0" dirty="0">
              <a:ln>
                <a:noFill/>
              </a:ln>
              <a:solidFill>
                <a:schemeClr val="bg1">
                  <a:lumMod val="95000"/>
                </a:schemeClr>
              </a:solidFill>
              <a:effectLst/>
              <a:uLnTx/>
              <a:uFillTx/>
              <a:latin typeface="Constantia" panose="02030602050306030303" pitchFamily="18" charset="0"/>
            </a:endParaRPr>
          </a:p>
        </p:txBody>
      </p:sp>
      <p:sp>
        <p:nvSpPr>
          <p:cNvPr id="5" name="TextBox 4">
            <a:extLst>
              <a:ext uri="{FF2B5EF4-FFF2-40B4-BE49-F238E27FC236}">
                <a16:creationId xmlns:a16="http://schemas.microsoft.com/office/drawing/2014/main" id="{EAB8F936-4970-4761-B4CC-3AB908A96CFC}"/>
              </a:ext>
            </a:extLst>
          </p:cNvPr>
          <p:cNvSpPr txBox="1"/>
          <p:nvPr/>
        </p:nvSpPr>
        <p:spPr>
          <a:xfrm>
            <a:off x="1364972" y="1078001"/>
            <a:ext cx="56851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sng" strike="noStrike" kern="0" cap="none" spc="0" normalizeH="0" baseline="0" noProof="0" dirty="0">
                <a:ln>
                  <a:noFill/>
                </a:ln>
                <a:solidFill>
                  <a:srgbClr val="F69200">
                    <a:lumMod val="50000"/>
                  </a:srgbClr>
                </a:solidFill>
                <a:effectLst/>
                <a:uLnTx/>
                <a:uFillTx/>
                <a:latin typeface="Trebuchet MS" panose="020B0603020202020204"/>
                <a:ea typeface="+mn-ea"/>
                <a:cs typeface="+mn-cs"/>
              </a:rPr>
              <a:t>SOFTWARE REQUIRMENTS</a:t>
            </a:r>
          </a:p>
        </p:txBody>
      </p:sp>
      <p:sp>
        <p:nvSpPr>
          <p:cNvPr id="6" name="TextBox 5">
            <a:extLst>
              <a:ext uri="{FF2B5EF4-FFF2-40B4-BE49-F238E27FC236}">
                <a16:creationId xmlns:a16="http://schemas.microsoft.com/office/drawing/2014/main" id="{6D818AF2-E7E4-4153-8C01-14D4C969C9EC}"/>
              </a:ext>
            </a:extLst>
          </p:cNvPr>
          <p:cNvSpPr txBox="1"/>
          <p:nvPr/>
        </p:nvSpPr>
        <p:spPr>
          <a:xfrm>
            <a:off x="1364972" y="1730876"/>
            <a:ext cx="6950766" cy="225702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Operating System			:	Windows 10/2019</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Front-End Tool			:	HTML,CSS, JAVASCRIPT.</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Back-End Tool			:	MySQL</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Programming Languages	                   :	                    PHP</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black"/>
              </a:solidFill>
              <a:effectLst/>
              <a:uLnTx/>
              <a:uFillTx/>
              <a:latin typeface="Trebuchet MS" panose="020B0603020202020204"/>
              <a:ea typeface="+mn-ea"/>
              <a:cs typeface="+mn-cs"/>
            </a:endParaRPr>
          </a:p>
        </p:txBody>
      </p:sp>
      <p:sp>
        <p:nvSpPr>
          <p:cNvPr id="7" name="TextBox 6">
            <a:extLst>
              <a:ext uri="{FF2B5EF4-FFF2-40B4-BE49-F238E27FC236}">
                <a16:creationId xmlns:a16="http://schemas.microsoft.com/office/drawing/2014/main" id="{28819B12-4DA5-42EF-A284-BB365972459F}"/>
              </a:ext>
            </a:extLst>
          </p:cNvPr>
          <p:cNvSpPr txBox="1"/>
          <p:nvPr/>
        </p:nvSpPr>
        <p:spPr>
          <a:xfrm>
            <a:off x="1364972" y="3895281"/>
            <a:ext cx="610262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800" b="0" i="0" u="sng" strike="noStrike" kern="0" cap="none" spc="0" normalizeH="0" baseline="0" noProof="0" dirty="0">
                <a:ln>
                  <a:noFill/>
                </a:ln>
                <a:solidFill>
                  <a:srgbClr val="FBEEC9">
                    <a:lumMod val="25000"/>
                  </a:srgbClr>
                </a:solidFill>
                <a:effectLst/>
                <a:uLnTx/>
                <a:uFillTx/>
                <a:latin typeface="Trebuchet MS" panose="020B0603020202020204"/>
                <a:ea typeface="+mn-ea"/>
                <a:cs typeface="+mn-cs"/>
              </a:rPr>
              <a:t>HARDWARE REQUIRMENTS</a:t>
            </a:r>
          </a:p>
        </p:txBody>
      </p:sp>
      <p:sp>
        <p:nvSpPr>
          <p:cNvPr id="8" name="TextBox 7">
            <a:extLst>
              <a:ext uri="{FF2B5EF4-FFF2-40B4-BE49-F238E27FC236}">
                <a16:creationId xmlns:a16="http://schemas.microsoft.com/office/drawing/2014/main" id="{BB1372B7-D928-4E60-968C-CC50FEACFF58}"/>
              </a:ext>
            </a:extLst>
          </p:cNvPr>
          <p:cNvSpPr txBox="1"/>
          <p:nvPr/>
        </p:nvSpPr>
        <p:spPr>
          <a:xfrm>
            <a:off x="1411355" y="4418501"/>
            <a:ext cx="6858000" cy="225702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Processor			:	Intel Pentium to any updated</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Processor Speed		:	250MHz to 667 MHz</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RAM			            :	2GB</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Times New Roman" panose="02020603050405020304" pitchFamily="18" charset="0"/>
              </a:rPr>
              <a:t>Hard Disk 			:	80 GB</a:t>
            </a:r>
            <a:endParaRPr kumimoji="0" lang="en-IN"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2374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C83EA1-315F-41FF-8003-003256381EF0}"/>
              </a:ext>
            </a:extLst>
          </p:cNvPr>
          <p:cNvSpPr txBox="1"/>
          <p:nvPr/>
        </p:nvSpPr>
        <p:spPr>
          <a:xfrm>
            <a:off x="950476" y="383181"/>
            <a:ext cx="9147681" cy="630942"/>
          </a:xfrm>
          <a:prstGeom prst="rect">
            <a:avLst/>
          </a:prstGeom>
          <a:solidFill>
            <a:srgbClr val="FFC000"/>
          </a:solidFill>
          <a:effectLst>
            <a:softEdge rad="31750"/>
          </a:effectLst>
        </p:spPr>
        <p:txBody>
          <a:bodyPr wrap="square" rtlCol="0">
            <a:spAutoFit/>
          </a:bodyPr>
          <a:lstStyle/>
          <a:p>
            <a:r>
              <a:rPr kumimoji="0" lang="en-IN" sz="3500" b="1" i="0" u="none" strike="noStrike" kern="1200" cap="none" spc="0" normalizeH="0" baseline="0" noProof="0" dirty="0">
                <a:ln>
                  <a:noFill/>
                </a:ln>
                <a:solidFill>
                  <a:schemeClr val="bg1"/>
                </a:solidFill>
                <a:effectLst/>
                <a:uLnTx/>
                <a:uFillTx/>
                <a:latin typeface="Constantia" panose="02030602050306030303" pitchFamily="18" charset="0"/>
                <a:ea typeface="+mn-ea"/>
                <a:cs typeface="Calibri Light" panose="020F0302020204030204" pitchFamily="34" charset="0"/>
              </a:rPr>
              <a:t>COCOMO(CONSTRUCTIVE COST MODEL)</a:t>
            </a:r>
            <a:endParaRPr lang="en-IN" dirty="0">
              <a:solidFill>
                <a:schemeClr val="bg1"/>
              </a:solidFill>
            </a:endParaRPr>
          </a:p>
        </p:txBody>
      </p:sp>
      <p:sp>
        <p:nvSpPr>
          <p:cNvPr id="8" name="TextBox 7">
            <a:extLst>
              <a:ext uri="{FF2B5EF4-FFF2-40B4-BE49-F238E27FC236}">
                <a16:creationId xmlns:a16="http://schemas.microsoft.com/office/drawing/2014/main" id="{C605CD08-52F6-4FDE-A310-711FCE28D4D8}"/>
              </a:ext>
            </a:extLst>
          </p:cNvPr>
          <p:cNvSpPr txBox="1"/>
          <p:nvPr/>
        </p:nvSpPr>
        <p:spPr>
          <a:xfrm>
            <a:off x="950476" y="1014123"/>
            <a:ext cx="9001907" cy="4747453"/>
          </a:xfrm>
          <a:prstGeom prst="rect">
            <a:avLst/>
          </a:prstGeom>
          <a:noFill/>
        </p:spPr>
        <p:txBody>
          <a:bodyPr wrap="square" rtlCol="0">
            <a:spAutoFit/>
          </a:bodyPr>
          <a:lstStyle/>
          <a:p>
            <a:pPr algn="just">
              <a:lnSpc>
                <a:spcPct val="107000"/>
              </a:lnSpc>
              <a:spcAft>
                <a:spcPts val="800"/>
              </a:spcAft>
            </a:pPr>
            <a:r>
              <a:rPr lang="en-IN" sz="1800" spc="10" dirty="0" err="1">
                <a:solidFill>
                  <a:srgbClr val="40424E"/>
                </a:solidFill>
                <a:effectLst/>
                <a:latin typeface="Arial" panose="020B0604020202020204" pitchFamily="34" charset="0"/>
                <a:ea typeface="Calibri" panose="020F0502020204030204" pitchFamily="34" charset="0"/>
                <a:cs typeface="Vrinda" panose="020B0502040204020203" pitchFamily="34" charset="0"/>
              </a:rPr>
              <a:t>Cocomo</a:t>
            </a:r>
            <a:r>
              <a:rPr lang="en-IN" sz="1800" spc="10" dirty="0">
                <a:solidFill>
                  <a:srgbClr val="40424E"/>
                </a:solidFill>
                <a:effectLst/>
                <a:latin typeface="Arial" panose="020B0604020202020204" pitchFamily="34" charset="0"/>
                <a:ea typeface="Calibri" panose="020F0502020204030204" pitchFamily="34" charset="0"/>
                <a:cs typeface="Vrinda" panose="020B0502040204020203" pitchFamily="34" charset="0"/>
              </a:rPr>
              <a:t> (Constructive Cost Model) is a regression model based on LOC, </a:t>
            </a:r>
            <a:r>
              <a:rPr lang="en-IN" sz="1800" spc="10" dirty="0" err="1">
                <a:solidFill>
                  <a:srgbClr val="40424E"/>
                </a:solidFill>
                <a:effectLst/>
                <a:latin typeface="Arial" panose="020B0604020202020204" pitchFamily="34" charset="0"/>
                <a:ea typeface="Calibri" panose="020F0502020204030204" pitchFamily="34" charset="0"/>
                <a:cs typeface="Vrinda" panose="020B0502040204020203" pitchFamily="34" charset="0"/>
              </a:rPr>
              <a:t>i.e</a:t>
            </a:r>
            <a:r>
              <a:rPr lang="en-IN" sz="1800" spc="10" dirty="0">
                <a:solidFill>
                  <a:srgbClr val="40424E"/>
                </a:solidFill>
                <a:effectLst/>
                <a:latin typeface="Arial" panose="020B0604020202020204" pitchFamily="34" charset="0"/>
                <a:ea typeface="Calibri" panose="020F0502020204030204" pitchFamily="34" charset="0"/>
                <a:cs typeface="Vrinda" panose="020B0502040204020203" pitchFamily="34" charset="0"/>
              </a:rPr>
              <a:t> </a:t>
            </a:r>
            <a:r>
              <a:rPr lang="en-IN" sz="1800" b="1" spc="10" dirty="0">
                <a:solidFill>
                  <a:srgbClr val="40424E"/>
                </a:solidFill>
                <a:effectLst/>
                <a:latin typeface="Arial" panose="020B0604020202020204" pitchFamily="34" charset="0"/>
                <a:ea typeface="Calibri" panose="020F0502020204030204" pitchFamily="34" charset="0"/>
                <a:cs typeface="Vrinda" panose="020B0502040204020203" pitchFamily="34" charset="0"/>
              </a:rPr>
              <a:t>number of Lines of Code</a:t>
            </a:r>
            <a:r>
              <a:rPr lang="en-IN" sz="1800" spc="10" dirty="0">
                <a:solidFill>
                  <a:srgbClr val="40424E"/>
                </a:solidFill>
                <a:effectLst/>
                <a:latin typeface="Arial" panose="020B0604020202020204" pitchFamily="34" charset="0"/>
                <a:ea typeface="Calibri" panose="020F0502020204030204" pitchFamily="34" charset="0"/>
                <a:cs typeface="Vrinda" panose="020B0502040204020203" pitchFamily="34" charset="0"/>
              </a:rPr>
              <a:t>. It is a procedural cost estimate model for software projects and often used as a process of reliably predicting the various parameters associated with making a project such as size, effort, cost, time and quality. It was proposed by Barry Boehm in 1970 and is based on the study of 63 projects, which make it one of the best-documented models.</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p>
            <a:pPr algn="just">
              <a:lnSpc>
                <a:spcPct val="107000"/>
              </a:lnSpc>
              <a:spcAft>
                <a:spcPts val="800"/>
              </a:spcAft>
            </a:pPr>
            <a:r>
              <a:rPr lang="en-IN" sz="1800" b="1" dirty="0">
                <a:effectLst/>
                <a:latin typeface="Constantia" panose="02030602050306030303" pitchFamily="18" charset="0"/>
                <a:ea typeface="Calibri" panose="020F0502020204030204" pitchFamily="34" charset="0"/>
                <a:cs typeface="Calibri Light" panose="020F0302020204030204" pitchFamily="34" charset="0"/>
              </a:rPr>
              <a:t> </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p>
            <a:pPr marL="742950" lvl="1" indent="-285750" algn="just">
              <a:lnSpc>
                <a:spcPct val="115000"/>
              </a:lnSpc>
              <a:spcAft>
                <a:spcPts val="1000"/>
              </a:spcAft>
              <a:buFont typeface="+mj-lt"/>
              <a:buAutoNum type="arabicPeriod"/>
            </a:pPr>
            <a:r>
              <a:rPr lang="en-US" sz="1600" b="1" u="heavy" dirty="0">
                <a:effectLst/>
                <a:latin typeface="Constantia" panose="02030602050306030303" pitchFamily="18" charset="0"/>
                <a:ea typeface="Calibri" panose="020F0502020204030204" pitchFamily="34" charset="0"/>
                <a:cs typeface="Calibri Light" panose="020F0302020204030204" pitchFamily="34" charset="0"/>
              </a:rPr>
              <a:t>Organic- </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p>
            <a:pPr marL="179705" marR="179705" algn="just">
              <a:lnSpc>
                <a:spcPct val="107000"/>
              </a:lnSpc>
              <a:spcAft>
                <a:spcPts val="800"/>
              </a:spcAft>
            </a:pPr>
            <a:r>
              <a:rPr lang="en-IN" sz="1800" dirty="0">
                <a:effectLst/>
                <a:latin typeface="Times New Roman" panose="02020603050405020304" pitchFamily="18" charset="0"/>
                <a:ea typeface="Calibri" panose="020F0502020204030204" pitchFamily="34" charset="0"/>
                <a:cs typeface="Vrinda" panose="020B0502040204020203" pitchFamily="34" charset="0"/>
              </a:rPr>
              <a:t>COCOMO Model–The Constructive Cost Model is a software cost estimation model based on an algorithm. It was developed by Barry Boehm first published in 1981 Barry W. Boehm’s Book Software engineering economics as a model for estimating effort, cost, and schedule for software projects.</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p>
            <a:pPr marL="179705" marR="179705" algn="just">
              <a:lnSpc>
                <a:spcPct val="107000"/>
              </a:lnSpc>
              <a:spcAft>
                <a:spcPts val="800"/>
              </a:spcAft>
            </a:pPr>
            <a:r>
              <a:rPr lang="en-IN" sz="1800" dirty="0">
                <a:effectLst/>
                <a:latin typeface="Times New Roman" panose="02020603050405020304" pitchFamily="18" charset="0"/>
                <a:ea typeface="Calibri" panose="020F0502020204030204" pitchFamily="34" charset="0"/>
                <a:cs typeface="Vrinda" panose="020B0502040204020203" pitchFamily="34" charset="0"/>
              </a:rPr>
              <a:t>COCOMO applies to three classes of software projects:</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p>
            <a:endParaRPr lang="en-IN" dirty="0"/>
          </a:p>
        </p:txBody>
      </p:sp>
    </p:spTree>
    <p:extLst>
      <p:ext uri="{BB962C8B-B14F-4D97-AF65-F5344CB8AC3E}">
        <p14:creationId xmlns:p14="http://schemas.microsoft.com/office/powerpoint/2010/main" val="2095030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A1865A1-DDC5-451A-BFAF-27B336F95EC9}"/>
              </a:ext>
            </a:extLst>
          </p:cNvPr>
          <p:cNvSpPr txBox="1"/>
          <p:nvPr/>
        </p:nvSpPr>
        <p:spPr>
          <a:xfrm>
            <a:off x="1338469" y="686287"/>
            <a:ext cx="8163339" cy="2742713"/>
          </a:xfrm>
          <a:prstGeom prst="rect">
            <a:avLst/>
          </a:prstGeom>
          <a:noFill/>
        </p:spPr>
        <p:txBody>
          <a:bodyPr wrap="square" rtlCol="0">
            <a:spAutoFit/>
          </a:bodyPr>
          <a:lstStyle/>
          <a:p>
            <a:pPr marL="342900" marR="179705"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Vrinda" panose="020B0502040204020203" pitchFamily="34" charset="0"/>
              </a:rPr>
              <a:t>Organic projects- “small” teams with “good” experience working with “less than rigid” requirements.</a:t>
            </a:r>
            <a:endParaRPr kumimoji="0" lang="en-IN" sz="11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342900" marR="179705"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Vrinda" panose="020B0502040204020203" pitchFamily="34" charset="0"/>
              </a:rPr>
              <a:t>Semi-detached projects- “medium” teams with mixed experience working with a mix of rigid and less than rigid requirements.</a:t>
            </a:r>
            <a:endParaRPr kumimoji="0" lang="en-IN" sz="11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342900" marR="179705"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Vrinda" panose="020B0502040204020203" pitchFamily="34" charset="0"/>
              </a:rPr>
              <a:t>Embedded projects- developed with a set of “tight” constraints (hardware, software, operational,..)</a:t>
            </a:r>
            <a:endParaRPr kumimoji="0" lang="en-IN" sz="11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black"/>
              </a:solidFill>
              <a:effectLst/>
              <a:uLnTx/>
              <a:uFillTx/>
              <a:latin typeface="Trebuchet MS" panose="020B0603020202020204"/>
              <a:ea typeface="+mn-ea"/>
              <a:cs typeface="+mn-cs"/>
            </a:endParaRPr>
          </a:p>
        </p:txBody>
      </p:sp>
      <p:sp>
        <p:nvSpPr>
          <p:cNvPr id="10" name="Rectangle 1">
            <a:extLst>
              <a:ext uri="{FF2B5EF4-FFF2-40B4-BE49-F238E27FC236}">
                <a16:creationId xmlns:a16="http://schemas.microsoft.com/office/drawing/2014/main" id="{0B1C06B8-D211-4158-8D5D-A195D527ACDE}"/>
              </a:ext>
            </a:extLst>
          </p:cNvPr>
          <p:cNvSpPr>
            <a:spLocks noChangeArrowheads="1"/>
          </p:cNvSpPr>
          <p:nvPr/>
        </p:nvSpPr>
        <p:spPr bwMode="auto">
          <a:xfrm>
            <a:off x="1603513" y="2799179"/>
            <a:ext cx="474427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BASIC COCOMO equations-</a:t>
            </a:r>
            <a:endParaRPr kumimoji="0" lang="en-US" altLang="en-US" sz="1100" b="0" i="0" u="none" strike="noStrike" kern="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ymbolMT"/>
              </a:rPr>
              <a:t> </a:t>
            </a: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NewRomanPSMT"/>
              </a:rPr>
              <a:t>EFFORT(E)= person month</a:t>
            </a:r>
            <a:endParaRPr kumimoji="0" lang="en-US" altLang="en-US" sz="1100" b="0" i="0" u="none" strike="noStrike" kern="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SymbolMT"/>
              </a:rPr>
              <a:t> </a:t>
            </a:r>
            <a:r>
              <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NewRomanPSMT"/>
              </a:rPr>
              <a:t>Time for Development (</a:t>
            </a:r>
            <a:r>
              <a:rPr kumimoji="0" lang="en-US" altLang="en-US" sz="18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NewRomanPSMT"/>
              </a:rPr>
              <a:t>Tdev</a:t>
            </a:r>
            <a:r>
              <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NewRomanPSMT"/>
              </a:rPr>
              <a:t>)= Month</a:t>
            </a:r>
            <a:endParaRPr kumimoji="0" lang="en-US" altLang="en-US" sz="1100" b="0" i="0" u="none" strike="noStrike" kern="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NewRomanPSMT"/>
              </a:rPr>
              <a:t>Here, KLOC-Thousands or kilos of lines of code</a:t>
            </a:r>
            <a:endParaRPr kumimoji="0" lang="en-US" altLang="en-US" sz="1100" b="0" i="0" u="none" strike="noStrike" kern="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11" name="Table 10">
            <a:extLst>
              <a:ext uri="{FF2B5EF4-FFF2-40B4-BE49-F238E27FC236}">
                <a16:creationId xmlns:a16="http://schemas.microsoft.com/office/drawing/2014/main" id="{8F811E49-6133-478F-90CA-C54172B787B9}"/>
              </a:ext>
            </a:extLst>
          </p:cNvPr>
          <p:cNvGraphicFramePr>
            <a:graphicFrameLocks noGrp="1"/>
          </p:cNvGraphicFramePr>
          <p:nvPr/>
        </p:nvGraphicFramePr>
        <p:xfrm>
          <a:off x="1603513" y="4276507"/>
          <a:ext cx="6639560" cy="1858899"/>
        </p:xfrm>
        <a:graphic>
          <a:graphicData uri="http://schemas.openxmlformats.org/drawingml/2006/table">
            <a:tbl>
              <a:tblPr firstRow="1" firstCol="1" bandRow="1">
                <a:tableStyleId>{5C22544A-7EE6-4342-B048-85BDC9FD1C3A}</a:tableStyleId>
              </a:tblPr>
              <a:tblGrid>
                <a:gridCol w="1327785">
                  <a:extLst>
                    <a:ext uri="{9D8B030D-6E8A-4147-A177-3AD203B41FA5}">
                      <a16:colId xmlns:a16="http://schemas.microsoft.com/office/drawing/2014/main" val="4292934799"/>
                    </a:ext>
                  </a:extLst>
                </a:gridCol>
                <a:gridCol w="1327785">
                  <a:extLst>
                    <a:ext uri="{9D8B030D-6E8A-4147-A177-3AD203B41FA5}">
                      <a16:colId xmlns:a16="http://schemas.microsoft.com/office/drawing/2014/main" val="2967126028"/>
                    </a:ext>
                  </a:extLst>
                </a:gridCol>
                <a:gridCol w="1327785">
                  <a:extLst>
                    <a:ext uri="{9D8B030D-6E8A-4147-A177-3AD203B41FA5}">
                      <a16:colId xmlns:a16="http://schemas.microsoft.com/office/drawing/2014/main" val="3664467648"/>
                    </a:ext>
                  </a:extLst>
                </a:gridCol>
                <a:gridCol w="1327785">
                  <a:extLst>
                    <a:ext uri="{9D8B030D-6E8A-4147-A177-3AD203B41FA5}">
                      <a16:colId xmlns:a16="http://schemas.microsoft.com/office/drawing/2014/main" val="3519904752"/>
                    </a:ext>
                  </a:extLst>
                </a:gridCol>
                <a:gridCol w="1328420">
                  <a:extLst>
                    <a:ext uri="{9D8B030D-6E8A-4147-A177-3AD203B41FA5}">
                      <a16:colId xmlns:a16="http://schemas.microsoft.com/office/drawing/2014/main" val="3478787454"/>
                    </a:ext>
                  </a:extLst>
                </a:gridCol>
              </a:tblGrid>
              <a:tr h="0">
                <a:tc>
                  <a:txBody>
                    <a:bodyPr/>
                    <a:lstStyle/>
                    <a:p>
                      <a:pPr marR="179705" algn="just">
                        <a:lnSpc>
                          <a:spcPct val="107000"/>
                        </a:lnSpc>
                        <a:spcBef>
                          <a:spcPts val="600"/>
                        </a:spcBef>
                        <a:spcAft>
                          <a:spcPts val="600"/>
                        </a:spcAft>
                      </a:pPr>
                      <a:r>
                        <a:rPr lang="en-US" sz="1200">
                          <a:effectLst/>
                        </a:rPr>
                        <a:t>Software Project</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800" dirty="0">
                          <a:effectLst/>
                        </a:rPr>
                        <a:t>a1</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800">
                          <a:effectLst/>
                        </a:rPr>
                        <a:t>b1</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800">
                          <a:effectLst/>
                        </a:rPr>
                        <a:t>c1</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800">
                          <a:effectLst/>
                        </a:rPr>
                        <a:t>d1</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extLst>
                  <a:ext uri="{0D108BD9-81ED-4DB2-BD59-A6C34878D82A}">
                    <a16:rowId xmlns:a16="http://schemas.microsoft.com/office/drawing/2014/main" val="933807724"/>
                  </a:ext>
                </a:extLst>
              </a:tr>
              <a:tr h="0">
                <a:tc>
                  <a:txBody>
                    <a:bodyPr/>
                    <a:lstStyle/>
                    <a:p>
                      <a:pPr marR="179705" algn="just">
                        <a:lnSpc>
                          <a:spcPct val="107000"/>
                        </a:lnSpc>
                        <a:spcBef>
                          <a:spcPts val="600"/>
                        </a:spcBef>
                        <a:spcAft>
                          <a:spcPts val="600"/>
                        </a:spcAft>
                      </a:pPr>
                      <a:r>
                        <a:rPr lang="en-IN" sz="1800" dirty="0">
                          <a:effectLst/>
                        </a:rPr>
                        <a:t>Organic</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2.4</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1.05</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dirty="0">
                          <a:effectLst/>
                        </a:rPr>
                        <a:t>2.5</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0.38</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extLst>
                  <a:ext uri="{0D108BD9-81ED-4DB2-BD59-A6C34878D82A}">
                    <a16:rowId xmlns:a16="http://schemas.microsoft.com/office/drawing/2014/main" val="4151606625"/>
                  </a:ext>
                </a:extLst>
              </a:tr>
              <a:tr h="0">
                <a:tc>
                  <a:txBody>
                    <a:bodyPr/>
                    <a:lstStyle/>
                    <a:p>
                      <a:pPr marR="179705" algn="just">
                        <a:lnSpc>
                          <a:spcPct val="107000"/>
                        </a:lnSpc>
                        <a:spcBef>
                          <a:spcPts val="600"/>
                        </a:spcBef>
                        <a:spcAft>
                          <a:spcPts val="600"/>
                        </a:spcAft>
                      </a:pPr>
                      <a:r>
                        <a:rPr lang="en-US" sz="1800">
                          <a:effectLst/>
                        </a:rPr>
                        <a:t>Semi-Detached</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dirty="0">
                          <a:effectLst/>
                        </a:rPr>
                        <a:t>3.0</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1.12</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2.5</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0.35</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extLst>
                  <a:ext uri="{0D108BD9-81ED-4DB2-BD59-A6C34878D82A}">
                    <a16:rowId xmlns:a16="http://schemas.microsoft.com/office/drawing/2014/main" val="1134839949"/>
                  </a:ext>
                </a:extLst>
              </a:tr>
              <a:tr h="0">
                <a:tc>
                  <a:txBody>
                    <a:bodyPr/>
                    <a:lstStyle/>
                    <a:p>
                      <a:pPr marR="179705" algn="just">
                        <a:lnSpc>
                          <a:spcPct val="107000"/>
                        </a:lnSpc>
                        <a:spcBef>
                          <a:spcPts val="600"/>
                        </a:spcBef>
                        <a:spcAft>
                          <a:spcPts val="600"/>
                        </a:spcAft>
                      </a:pPr>
                      <a:r>
                        <a:rPr lang="en-US" sz="1800">
                          <a:effectLst/>
                        </a:rPr>
                        <a:t>Embedded</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3.6</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1.20</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a:effectLst/>
                        </a:rPr>
                        <a:t>2.5</a:t>
                      </a:r>
                      <a:endParaRPr lang="en-IN" sz="11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R="179705" algn="just">
                        <a:lnSpc>
                          <a:spcPct val="107000"/>
                        </a:lnSpc>
                        <a:spcBef>
                          <a:spcPts val="600"/>
                        </a:spcBef>
                        <a:spcAft>
                          <a:spcPts val="600"/>
                        </a:spcAft>
                      </a:pPr>
                      <a:r>
                        <a:rPr lang="en-IN" sz="1200" dirty="0">
                          <a:effectLst/>
                        </a:rPr>
                        <a:t>0.32</a:t>
                      </a:r>
                      <a:endParaRPr lang="en-IN" sz="11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extLst>
                  <a:ext uri="{0D108BD9-81ED-4DB2-BD59-A6C34878D82A}">
                    <a16:rowId xmlns:a16="http://schemas.microsoft.com/office/drawing/2014/main" val="2197976165"/>
                  </a:ext>
                </a:extLst>
              </a:tr>
            </a:tbl>
          </a:graphicData>
        </a:graphic>
      </p:graphicFrame>
    </p:spTree>
    <p:extLst>
      <p:ext uri="{BB962C8B-B14F-4D97-AF65-F5344CB8AC3E}">
        <p14:creationId xmlns:p14="http://schemas.microsoft.com/office/powerpoint/2010/main" val="354648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07361F-2B1A-498C-A944-E15A1ED97456}"/>
              </a:ext>
            </a:extLst>
          </p:cNvPr>
          <p:cNvSpPr txBox="1"/>
          <p:nvPr/>
        </p:nvSpPr>
        <p:spPr>
          <a:xfrm>
            <a:off x="894521" y="252169"/>
            <a:ext cx="11880574" cy="6353662"/>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CALCULATIONS: here the values depend on the types of software products or</a:t>
            </a:r>
            <a:r>
              <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projects.</a:t>
            </a: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We have just told that our software project is of organic type. So</a:t>
            </a:r>
            <a:r>
              <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according to that the values of</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a1=2.4</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b1=1.05</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c1=2.5</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d1=0.38</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In our project the estimated line of code</a:t>
            </a: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(LOC) </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is </a:t>
            </a: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4140</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 So the estimated size of</a:t>
            </a:r>
            <a:r>
              <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rPr>
              <a:t> </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the project is </a:t>
            </a: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4.14 KLOC</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 Hence considering it to be organic software the</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following is calculated</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We know that, </a:t>
            </a: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Effort</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=person month</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1828800" marR="0" lvl="0" indent="45720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=2.4*(2.7)1.05PM</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1828800" marR="0" lvl="0" indent="45720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a:t>
            </a: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7.1147 PM</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Finally, </a:t>
            </a:r>
            <a:r>
              <a:rPr kumimoji="0" lang="en-US" sz="1800" b="1" i="0" u="none" strike="noStrike" kern="1200" cap="none" spc="0" normalizeH="0" baseline="0" noProof="0" dirty="0">
                <a:ln>
                  <a:noFill/>
                </a:ln>
                <a:solidFill>
                  <a:prstClr val="black"/>
                </a:solidFill>
                <a:effectLst/>
                <a:uLnTx/>
                <a:uFillTx/>
                <a:latin typeface="TimesNewRomanPS-BoldMT"/>
                <a:ea typeface="Calibri" panose="020F0502020204030204" pitchFamily="34" charset="0"/>
                <a:cs typeface="TimesNewRomanPS-BoldMT"/>
              </a:rPr>
              <a:t>Time for Development </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a:t>
            </a:r>
            <a:r>
              <a:rPr kumimoji="0" lang="en-US" sz="1800" b="0" i="0" u="none" strike="noStrike" kern="1200" cap="none" spc="0" normalizeH="0" baseline="0" noProof="0" dirty="0" err="1">
                <a:ln>
                  <a:noFill/>
                </a:ln>
                <a:solidFill>
                  <a:prstClr val="black"/>
                </a:solidFill>
                <a:effectLst/>
                <a:uLnTx/>
                <a:uFillTx/>
                <a:latin typeface="TimesNewRomanPSMT"/>
                <a:ea typeface="Calibri" panose="020F0502020204030204" pitchFamily="34" charset="0"/>
                <a:cs typeface="TimesNewRomanPSMT"/>
              </a:rPr>
              <a:t>Tdev</a:t>
            </a: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 Months</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3200400" marR="0" lvl="0" indent="45720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=2.5*(7.1147)0.38 Months</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3200400" marR="0" lvl="0" indent="457200" algn="l" defTabSz="4572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NewRomanPSMT"/>
                <a:ea typeface="Calibri" panose="020F0502020204030204" pitchFamily="34" charset="0"/>
                <a:cs typeface="TimesNewRomanPSMT"/>
              </a:rPr>
              <a:t>=2.9856 Months</a:t>
            </a:r>
            <a:endParaRPr kumimoji="0" lang="en-IN"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Vrinda"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NewRomanPS-BoldMT"/>
                <a:ea typeface="+mn-ea"/>
                <a:cs typeface="TimesNewRomanPS-BoldMT"/>
              </a:rPr>
              <a:t>≈ 2 Months</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73559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hlinkClick r:id="" action="ppaction://ole?verb=0"/>
            <a:extLst>
              <a:ext uri="{FF2B5EF4-FFF2-40B4-BE49-F238E27FC236}">
                <a16:creationId xmlns:a16="http://schemas.microsoft.com/office/drawing/2014/main" id="{C826DA04-B706-46D8-981B-755F72570B11}"/>
              </a:ext>
            </a:extLst>
          </p:cNvPr>
          <p:cNvGraphicFramePr>
            <a:graphicFrameLocks noChangeAspect="1"/>
          </p:cNvGraphicFramePr>
          <p:nvPr/>
        </p:nvGraphicFramePr>
        <p:xfrm>
          <a:off x="2325757" y="1296694"/>
          <a:ext cx="6805474" cy="5104106"/>
        </p:xfrm>
        <a:graphic>
          <a:graphicData uri="http://schemas.openxmlformats.org/presentationml/2006/ole">
            <mc:AlternateContent xmlns:mc="http://schemas.openxmlformats.org/markup-compatibility/2006">
              <mc:Choice xmlns:v="urn:schemas-microsoft-com:vml" Requires="v">
                <p:oleObj spid="_x0000_s1026" name="Presentation" r:id="rId3" imgW="4572180" imgH="3428972" progId="PowerPoint.Show.12">
                  <p:embed/>
                </p:oleObj>
              </mc:Choice>
              <mc:Fallback>
                <p:oleObj name="Presentation" r:id="rId3" imgW="4572180" imgH="3428972" progId="PowerPoint.Show.12">
                  <p:embed/>
                  <p:pic>
                    <p:nvPicPr>
                      <p:cNvPr id="4" name="Object 3">
                        <a:hlinkClick r:id="" action="ppaction://ole?verb=0"/>
                        <a:extLst>
                          <a:ext uri="{FF2B5EF4-FFF2-40B4-BE49-F238E27FC236}">
                            <a16:creationId xmlns:a16="http://schemas.microsoft.com/office/drawing/2014/main" id="{C826DA04-B706-46D8-981B-755F72570B11}"/>
                          </a:ext>
                        </a:extLst>
                      </p:cNvPr>
                      <p:cNvPicPr/>
                      <p:nvPr/>
                    </p:nvPicPr>
                    <p:blipFill>
                      <a:blip r:embed="rId4"/>
                      <a:stretch>
                        <a:fillRect/>
                      </a:stretch>
                    </p:blipFill>
                    <p:spPr>
                      <a:xfrm>
                        <a:off x="2325757" y="1296694"/>
                        <a:ext cx="6805474" cy="5104106"/>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A2BF0952-6271-4E90-B8C6-E4BB5369DFCF}"/>
              </a:ext>
            </a:extLst>
          </p:cNvPr>
          <p:cNvSpPr txBox="1"/>
          <p:nvPr/>
        </p:nvSpPr>
        <p:spPr>
          <a:xfrm>
            <a:off x="2186022" y="304800"/>
            <a:ext cx="70849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FF0000"/>
                </a:solidFill>
                <a:effectLst/>
                <a:uLnTx/>
                <a:uFillTx/>
                <a:latin typeface="Constantia" panose="02030602050306030303" pitchFamily="18" charset="0"/>
                <a:ea typeface="+mn-ea"/>
                <a:cs typeface="+mn-cs"/>
              </a:rPr>
              <a:t>ENTITY RELATIONSHIP DIAGRAM</a:t>
            </a:r>
          </a:p>
        </p:txBody>
      </p:sp>
    </p:spTree>
    <p:extLst>
      <p:ext uri="{BB962C8B-B14F-4D97-AF65-F5344CB8AC3E}">
        <p14:creationId xmlns:p14="http://schemas.microsoft.com/office/powerpoint/2010/main" val="363679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35A211-341B-4423-9C96-2AE9DF159FBA}"/>
              </a:ext>
            </a:extLst>
          </p:cNvPr>
          <p:cNvSpPr txBox="1"/>
          <p:nvPr/>
        </p:nvSpPr>
        <p:spPr>
          <a:xfrm>
            <a:off x="3279636" y="247134"/>
            <a:ext cx="5632725" cy="1184940"/>
          </a:xfrm>
          <a:prstGeom prst="rect">
            <a:avLst/>
          </a:prstGeom>
          <a:noFill/>
        </p:spPr>
        <p:txBody>
          <a:bodyPr wrap="square">
            <a:spAutoFit/>
          </a:bodyPr>
          <a:lstStyle/>
          <a:p>
            <a:pPr algn="ctr"/>
            <a:r>
              <a:rPr lang="en-IN" sz="3600" b="1" dirty="0">
                <a:solidFill>
                  <a:srgbClr val="FF0000"/>
                </a:solidFill>
                <a:latin typeface="Constantia" panose="02030602050306030303" pitchFamily="18" charset="0"/>
              </a:rPr>
              <a:t>DATA FLOW</a:t>
            </a:r>
            <a:r>
              <a:rPr kumimoji="0" lang="en-IN" sz="3600" b="1" i="0" u="none" strike="noStrike" kern="1200" cap="none" spc="0" normalizeH="0" baseline="0" noProof="0" dirty="0">
                <a:ln>
                  <a:noFill/>
                </a:ln>
                <a:solidFill>
                  <a:srgbClr val="FF0000"/>
                </a:solidFill>
                <a:effectLst/>
                <a:uLnTx/>
                <a:uFillTx/>
                <a:latin typeface="Constantia" panose="02030602050306030303" pitchFamily="18" charset="0"/>
                <a:ea typeface="+mn-ea"/>
                <a:cs typeface="+mn-cs"/>
              </a:rPr>
              <a:t> DIAGRAM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500" b="1" i="0" u="none" strike="noStrike" kern="1200" cap="none" spc="0" normalizeH="0" baseline="0" noProof="0" dirty="0">
                <a:ln>
                  <a:noFill/>
                </a:ln>
                <a:solidFill>
                  <a:srgbClr val="C00000"/>
                </a:solidFill>
                <a:effectLst/>
                <a:uLnTx/>
                <a:uFillTx/>
                <a:latin typeface="Constantia" panose="02030602050306030303" pitchFamily="18" charset="0"/>
                <a:ea typeface="+mn-ea"/>
                <a:cs typeface="Calibri Light" panose="020F0302020204030204" pitchFamily="34" charset="0"/>
              </a:rPr>
              <a:t> </a:t>
            </a:r>
            <a:endParaRPr kumimoji="0" lang="en-IN"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80697F4-BE74-4283-B5A3-D417A96E6631}"/>
              </a:ext>
            </a:extLst>
          </p:cNvPr>
          <p:cNvSpPr txBox="1"/>
          <p:nvPr/>
        </p:nvSpPr>
        <p:spPr>
          <a:xfrm>
            <a:off x="1345371" y="967409"/>
            <a:ext cx="1590259" cy="1077218"/>
          </a:xfrm>
          <a:prstGeom prst="rect">
            <a:avLst/>
          </a:prstGeom>
          <a:noFill/>
        </p:spPr>
        <p:txBody>
          <a:bodyPr wrap="square" rtlCol="0">
            <a:spAutoFit/>
          </a:bodyPr>
          <a:lstStyle/>
          <a:p>
            <a:pPr algn="ctr"/>
            <a:r>
              <a:rPr lang="en-IN" sz="3200" b="1" dirty="0"/>
              <a:t>LEVEL 0</a:t>
            </a:r>
          </a:p>
        </p:txBody>
      </p:sp>
      <p:pic>
        <p:nvPicPr>
          <p:cNvPr id="6" name="Picture 5">
            <a:extLst>
              <a:ext uri="{FF2B5EF4-FFF2-40B4-BE49-F238E27FC236}">
                <a16:creationId xmlns:a16="http://schemas.microsoft.com/office/drawing/2014/main" id="{1CB52E9C-2FAB-4ABB-9818-F6326E7FCD23}"/>
              </a:ext>
            </a:extLst>
          </p:cNvPr>
          <p:cNvPicPr>
            <a:picLocks noChangeAspect="1"/>
          </p:cNvPicPr>
          <p:nvPr/>
        </p:nvPicPr>
        <p:blipFill rotWithShape="1">
          <a:blip r:embed="rId2"/>
          <a:srcRect l="2730" t="7498" r="9882"/>
          <a:stretch/>
        </p:blipFill>
        <p:spPr>
          <a:xfrm>
            <a:off x="3107632" y="967409"/>
            <a:ext cx="5976731" cy="5357442"/>
          </a:xfrm>
          <a:prstGeom prst="rect">
            <a:avLst/>
          </a:prstGeom>
        </p:spPr>
      </p:pic>
    </p:spTree>
    <p:extLst>
      <p:ext uri="{BB962C8B-B14F-4D97-AF65-F5344CB8AC3E}">
        <p14:creationId xmlns:p14="http://schemas.microsoft.com/office/powerpoint/2010/main" val="4039776681"/>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0.xml><?xml version="1.0" encoding="utf-8"?>
<a:theme xmlns:a="http://schemas.openxmlformats.org/drawingml/2006/main" name="7_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2_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3_Face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4_Facet">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ppt/theme/theme7.xml><?xml version="1.0" encoding="utf-8"?>
<a:theme xmlns:a="http://schemas.openxmlformats.org/drawingml/2006/main" name="5_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8.xml><?xml version="1.0" encoding="utf-8"?>
<a:theme xmlns:a="http://schemas.openxmlformats.org/drawingml/2006/main" name="6_Face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9.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DB58277-F8DF-46FF-84EC-EF41B835E6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{EFED3AE8-9F1A-4197-BA71-15B03168C9BD}tf78438558_win32</Template>
  <TotalTime>410</TotalTime>
  <Words>687</Words>
  <Application>Microsoft Office PowerPoint</Application>
  <PresentationFormat>Widescreen</PresentationFormat>
  <Paragraphs>100</Paragraphs>
  <Slides>31</Slides>
  <Notes>0</Notes>
  <HiddenSlides>0</HiddenSlides>
  <MMClips>0</MMClips>
  <ScaleCrop>false</ScaleCrop>
  <HeadingPairs>
    <vt:vector size="8" baseType="variant">
      <vt:variant>
        <vt:lpstr>Fonts Used</vt:lpstr>
      </vt:variant>
      <vt:variant>
        <vt:i4>15</vt:i4>
      </vt:variant>
      <vt:variant>
        <vt:lpstr>Theme</vt:lpstr>
      </vt:variant>
      <vt:variant>
        <vt:i4>10</vt:i4>
      </vt:variant>
      <vt:variant>
        <vt:lpstr>Embedded OLE Servers</vt:lpstr>
      </vt:variant>
      <vt:variant>
        <vt:i4>1</vt:i4>
      </vt:variant>
      <vt:variant>
        <vt:lpstr>Slide Titles</vt:lpstr>
      </vt:variant>
      <vt:variant>
        <vt:i4>31</vt:i4>
      </vt:variant>
    </vt:vector>
  </HeadingPairs>
  <TitlesOfParts>
    <vt:vector size="57" baseType="lpstr">
      <vt:lpstr>Arial</vt:lpstr>
      <vt:lpstr>Bahnschrift SemiBold SemiConden</vt:lpstr>
      <vt:lpstr>Calibri</vt:lpstr>
      <vt:lpstr>Calibri Light</vt:lpstr>
      <vt:lpstr>Century Gothic</vt:lpstr>
      <vt:lpstr>Constantia</vt:lpstr>
      <vt:lpstr>Garamond</vt:lpstr>
      <vt:lpstr>Symbol</vt:lpstr>
      <vt:lpstr>SymbolMT</vt:lpstr>
      <vt:lpstr>Times New Roman</vt:lpstr>
      <vt:lpstr>TimesNewRomanPS-BoldMT</vt:lpstr>
      <vt:lpstr>TimesNewRomanPSMT</vt:lpstr>
      <vt:lpstr>Trebuchet MS</vt:lpstr>
      <vt:lpstr>Vrinda</vt:lpstr>
      <vt:lpstr>Wingdings 3</vt:lpstr>
      <vt:lpstr>Facet</vt:lpstr>
      <vt:lpstr>1_Facet</vt:lpstr>
      <vt:lpstr>2_Facet</vt:lpstr>
      <vt:lpstr>3_Facet</vt:lpstr>
      <vt:lpstr>4_Facet</vt:lpstr>
      <vt:lpstr>SavonVTI</vt:lpstr>
      <vt:lpstr>5_Facet</vt:lpstr>
      <vt:lpstr>6_Facet</vt:lpstr>
      <vt:lpstr>Ion Boardroom</vt:lpstr>
      <vt:lpstr>7_Facet</vt:lpstr>
      <vt:lpstr>Presentation</vt:lpstr>
      <vt:lpstr>WEB PORTAL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timetable</dc:title>
  <dc:creator>subham singha</dc:creator>
  <cp:lastModifiedBy>Abhijit PC</cp:lastModifiedBy>
  <cp:revision>19</cp:revision>
  <dcterms:created xsi:type="dcterms:W3CDTF">2021-03-09T17:20:28Z</dcterms:created>
  <dcterms:modified xsi:type="dcterms:W3CDTF">2021-03-10T08:16:08Z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